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</p:sldMasterIdLst>
  <p:notesMasterIdLst>
    <p:notesMasterId r:id="rId30"/>
  </p:notesMasterIdLst>
  <p:sldIdLst>
    <p:sldId id="314" r:id="rId2"/>
    <p:sldId id="256" r:id="rId3"/>
    <p:sldId id="267" r:id="rId4"/>
    <p:sldId id="268" r:id="rId5"/>
    <p:sldId id="287" r:id="rId6"/>
    <p:sldId id="288" r:id="rId7"/>
    <p:sldId id="290" r:id="rId8"/>
    <p:sldId id="291" r:id="rId9"/>
    <p:sldId id="260" r:id="rId10"/>
    <p:sldId id="321" r:id="rId11"/>
    <p:sldId id="322" r:id="rId12"/>
    <p:sldId id="293" r:id="rId13"/>
    <p:sldId id="294" r:id="rId14"/>
    <p:sldId id="296" r:id="rId15"/>
    <p:sldId id="315" r:id="rId16"/>
    <p:sldId id="316" r:id="rId17"/>
    <p:sldId id="303" r:id="rId18"/>
    <p:sldId id="329" r:id="rId19"/>
    <p:sldId id="301" r:id="rId20"/>
    <p:sldId id="325" r:id="rId21"/>
    <p:sldId id="326" r:id="rId22"/>
    <p:sldId id="327" r:id="rId23"/>
    <p:sldId id="328" r:id="rId24"/>
    <p:sldId id="280" r:id="rId25"/>
    <p:sldId id="323" r:id="rId26"/>
    <p:sldId id="307" r:id="rId27"/>
    <p:sldId id="272" r:id="rId28"/>
    <p:sldId id="284" r:id="rId29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81F"/>
    <a:srgbClr val="7CBF33"/>
    <a:srgbClr val="DA6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-7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8B7F3-DF74-4FBA-9D9F-15B75DE620AF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1343E-D626-4E54-8E8A-3E27BCA25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29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260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081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959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437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06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8027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062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062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888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888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B1343E-D626-4E54-8E8A-3E27BCA25EDA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062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-1"/>
            <a:ext cx="12189096" cy="6955621"/>
            <a:chOff x="0" y="-1"/>
            <a:chExt cx="12189096" cy="695562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" y="-1"/>
              <a:ext cx="12187778" cy="6955621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0" y="-1"/>
              <a:ext cx="12189096" cy="6955621"/>
            </a:xfrm>
            <a:prstGeom prst="rect">
              <a:avLst/>
            </a:prstGeom>
            <a:solidFill>
              <a:schemeClr val="bg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28600"/>
            <a:ext cx="1097137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6793" y="1600200"/>
            <a:ext cx="5384099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6793" y="3938589"/>
            <a:ext cx="5384099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11B1F-EB3C-4BE3-87E7-2B745436A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4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FE28-CD12-435F-8B1C-DC80822E7864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FE28-CD12-435F-8B1C-DC80822E7864}" type="datetimeFigureOut">
              <a:rPr lang="zh-CN" altLang="en-US" smtClean="0"/>
              <a:pPr/>
              <a:t>2021/9/10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BC343-4D68-416E-976A-23105D1DB2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1249" y="492695"/>
            <a:ext cx="7779223" cy="1470025"/>
          </a:xfrm>
        </p:spPr>
        <p:txBody>
          <a:bodyPr/>
          <a:lstStyle/>
          <a:p>
            <a:r>
              <a:rPr lang="nl-NL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Nối cột A với cột B để tạo thành các từ hợp nghĩa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80931" y="2201736"/>
          <a:ext cx="6701052" cy="4416552"/>
        </p:xfrm>
        <a:graphic>
          <a:graphicData uri="http://schemas.openxmlformats.org/drawingml/2006/table">
            <a:tbl>
              <a:tblPr/>
              <a:tblGrid>
                <a:gridCol w="3700569"/>
                <a:gridCol w="300048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kern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kern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kern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bút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kern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tôi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kern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xanh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kern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mắt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kern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mưa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kern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kern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vôi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kern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gặt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kern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thích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kern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ngắt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kern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mùa</a:t>
                      </a:r>
                      <a:endParaRPr lang="en-US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3600" kern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ngâu</a:t>
                      </a:r>
                      <a:endParaRPr lang="en-US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b00f0a891b96caa050f493ee863d966a.png"/>
          <p:cNvPicPr>
            <a:picLocks noChangeAspect="1"/>
          </p:cNvPicPr>
          <p:nvPr/>
        </p:nvPicPr>
        <p:blipFill>
          <a:blip r:embed="rId2" cstate="print"/>
          <a:srcRect l="24314" t="12427" r="9872" b="3660"/>
          <a:stretch>
            <a:fillRect/>
          </a:stretch>
        </p:blipFill>
        <p:spPr>
          <a:xfrm>
            <a:off x="0" y="2420772"/>
            <a:ext cx="3480179" cy="4437228"/>
          </a:xfrm>
          <a:prstGeom prst="rect">
            <a:avLst/>
          </a:prstGeom>
        </p:spPr>
      </p:pic>
      <p:pic>
        <p:nvPicPr>
          <p:cNvPr id="6" name="Picture 5" descr="58PIC58PIC58PIC58PICHsaGKG559akDq_PIC2018.png"/>
          <p:cNvPicPr>
            <a:picLocks noChangeAspect="1"/>
          </p:cNvPicPr>
          <p:nvPr/>
        </p:nvPicPr>
        <p:blipFill>
          <a:blip r:embed="rId3" cstate="print"/>
          <a:srcRect l="7143" t="16071" r="5357" b="14286"/>
          <a:stretch>
            <a:fillRect/>
          </a:stretch>
        </p:blipFill>
        <p:spPr>
          <a:xfrm>
            <a:off x="0" y="0"/>
            <a:ext cx="3733800" cy="19652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896" y="40938"/>
            <a:ext cx="3043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68223d9c7523e057ec4591450627e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78" y="-697374"/>
            <a:ext cx="5281625" cy="3035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1916" y="741569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 SGK/15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3582" y="2320112"/>
            <a:ext cx="101129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... ;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... ;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 ;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 ;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 ;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 ;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 ;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nhát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6287" y="5158844"/>
            <a:ext cx="10454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rào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tai,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nhát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68223d9c7523e057ec4591450627e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78" y="-697374"/>
            <a:ext cx="5281625" cy="3035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7450" y="641962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Bài tập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 SGK/15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3582" y="2320112"/>
            <a:ext cx="10112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... ; ham ... ;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 ;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 ;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 ;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6287" y="4612924"/>
            <a:ext cx="10454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non, ham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ham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……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" y="-1"/>
            <a:ext cx="12187778" cy="69556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490"/>
            <a:ext cx="11851574" cy="50895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9"/>
          <a:stretch>
            <a:fillRect/>
          </a:stretch>
        </p:blipFill>
        <p:spPr>
          <a:xfrm>
            <a:off x="1318" y="6233755"/>
            <a:ext cx="12190413" cy="7218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0"/>
            <a:ext cx="122022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9600" b="1" dirty="0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II. </a:t>
            </a:r>
            <a:r>
              <a:rPr lang="en-US" altLang="zh-CN" sz="9600" b="1" dirty="0" err="1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Nghĩa</a:t>
            </a:r>
            <a:r>
              <a:rPr lang="en-US" altLang="zh-CN" sz="9600" b="1" dirty="0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9600" b="1" dirty="0" err="1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của</a:t>
            </a:r>
            <a:r>
              <a:rPr lang="en-US" altLang="zh-CN" sz="9600" b="1" dirty="0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9600" b="1" dirty="0" err="1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từ</a:t>
            </a:r>
            <a:r>
              <a:rPr lang="en-US" altLang="zh-CN" sz="9600" b="1" dirty="0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9600" b="1" dirty="0" err="1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ghép</a:t>
            </a:r>
            <a:r>
              <a:rPr lang="en-US" altLang="zh-CN" sz="9600" b="1" dirty="0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 </a:t>
            </a:r>
            <a:endParaRPr lang="en-US" altLang="zh-CN" sz="9600" b="1" dirty="0">
              <a:solidFill>
                <a:srgbClr val="FF0000"/>
              </a:solidFill>
              <a:latin typeface="Times New Roman" pitchFamily="18" charset="0"/>
              <a:ea typeface="方正正大黑简体" panose="02000000000000000000" pitchFamily="2" charset="-122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1654" y="662885"/>
            <a:ext cx="10135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511188" y="4148919"/>
            <a:ext cx="46730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ngoại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Thơm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phức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&lt;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thơm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22858PICdbgea5Gz679dY_PIC20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5967" y="2879678"/>
            <a:ext cx="3978322" cy="39783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96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614148" y="2975212"/>
            <a:ext cx="989462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hẹp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hơn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cụ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hơn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 descr="7678e03723da358099efe9d9c557620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9567" y="3483004"/>
            <a:ext cx="5643600" cy="35387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7755" y="362635"/>
            <a:ext cx="109000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á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ú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í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í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ó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4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848" y="4663701"/>
            <a:ext cx="6777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phân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8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1654" y="662885"/>
            <a:ext cx="10135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998794" y="4067032"/>
            <a:ext cx="58566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Quần</a:t>
            </a:r>
            <a:r>
              <a:rPr kumimoji="0" lang="en-US" sz="4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áo</a:t>
            </a:r>
            <a:r>
              <a:rPr kumimoji="0" lang="en-US" sz="4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&gt;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quần</a:t>
            </a:r>
            <a:r>
              <a:rPr lang="en-US" sz="4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0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áo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rầm</a:t>
            </a:r>
            <a:r>
              <a:rPr kumimoji="0" lang="en-US" sz="4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bổng</a:t>
            </a:r>
            <a:r>
              <a:rPr kumimoji="0" lang="en-US" sz="4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&gt; </a:t>
            </a:r>
            <a:r>
              <a:rPr kumimoji="0" lang="en-US" sz="40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trầm</a:t>
            </a:r>
            <a:r>
              <a:rPr kumimoji="0" lang="en-US" sz="4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en-US" sz="40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bổng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F:\未标题-1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3" t="6174" r="32921" b="7680"/>
          <a:stretch/>
        </p:blipFill>
        <p:spPr bwMode="auto">
          <a:xfrm>
            <a:off x="0" y="2998717"/>
            <a:ext cx="2866030" cy="385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96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614148" y="2975212"/>
            <a:ext cx="1023582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khái</a:t>
            </a:r>
            <a:r>
              <a:rPr kumimoji="0" lang="en-US" sz="40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quát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hơn</a:t>
            </a:r>
            <a:r>
              <a:rPr kumimoji="0" lang="en-US" sz="40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4000" b="0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pic>
        <p:nvPicPr>
          <p:cNvPr id="3" name="Picture 2" descr="7678e03723da358099efe9d9c557620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9567" y="3483004"/>
            <a:ext cx="5643600" cy="35387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7755" y="362635"/>
            <a:ext cx="109000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kết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trên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rút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nhận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xét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đẳng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lập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tạo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4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848" y="4663701"/>
            <a:ext cx="67777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đẳng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lập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tính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chất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hợp</a:t>
            </a:r>
            <a:r>
              <a:rPr lang="en-US" sz="4000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lang="en-US" sz="20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8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9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" y="-1"/>
            <a:ext cx="12187778" cy="69556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490"/>
            <a:ext cx="11851574" cy="50895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9"/>
          <a:stretch>
            <a:fillRect/>
          </a:stretch>
        </p:blipFill>
        <p:spPr>
          <a:xfrm>
            <a:off x="1318" y="6233755"/>
            <a:ext cx="12190413" cy="7218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0"/>
            <a:ext cx="122022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9600" b="1" dirty="0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III. </a:t>
            </a:r>
            <a:r>
              <a:rPr lang="en-US" altLang="zh-CN" sz="9600" b="1" dirty="0" err="1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Luyện</a:t>
            </a:r>
            <a:r>
              <a:rPr lang="en-US" altLang="zh-CN" sz="9600" b="1" dirty="0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9600" b="1" dirty="0" err="1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tập</a:t>
            </a:r>
            <a:endParaRPr lang="en-US" altLang="zh-CN" sz="9600" b="1" dirty="0">
              <a:solidFill>
                <a:srgbClr val="FF0000"/>
              </a:solidFill>
              <a:latin typeface="Times New Roman" pitchFamily="18" charset="0"/>
              <a:ea typeface="方正正大黑简体" panose="02000000000000000000" pitchFamily="2" charset="-122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21582" y="1255594"/>
            <a:ext cx="10869785" cy="3581400"/>
          </a:xfrm>
        </p:spPr>
        <p:txBody>
          <a:bodyPr/>
          <a:lstStyle/>
          <a:p>
            <a:pPr marL="0" indent="0" eaLnBrk="1" hangingPunct="1"/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III. Luyện tập: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Bài tập 1/ 15</a:t>
            </a:r>
            <a:r>
              <a:rPr lang="en-US" sz="2800" dirty="0" smtClean="0">
                <a:latin typeface="Times New Roman" pitchFamily="18" charset="0"/>
              </a:rPr>
              <a:t>.</a:t>
            </a:r>
          </a:p>
          <a:p>
            <a:pPr marL="0" indent="0" eaLnBrk="1" hangingPunct="1"/>
            <a:r>
              <a:rPr lang="en-US" sz="2800" dirty="0" smtClean="0">
                <a:latin typeface="Times New Roman" pitchFamily="18" charset="0"/>
              </a:rPr>
              <a:t>Xếp các từ ghép: </a:t>
            </a:r>
            <a:r>
              <a:rPr lang="en-US" sz="2800" i="1" dirty="0" smtClean="0">
                <a:solidFill>
                  <a:srgbClr val="0070C0"/>
                </a:solidFill>
                <a:latin typeface="Times New Roman" pitchFamily="18" charset="0"/>
              </a:rPr>
              <a:t>suy nghĩ, lâu đời, xanh ngắt, nhà máy, nhà ăn, chài lưới, cây cỏ, ẩm ướt, đầu đuôi, cười nụ </a:t>
            </a:r>
            <a:r>
              <a:rPr lang="en-US" sz="2800" dirty="0" smtClean="0">
                <a:latin typeface="Times New Roman" pitchFamily="18" charset="0"/>
              </a:rPr>
              <a:t>theo bảng phân loại sau đây:</a:t>
            </a:r>
          </a:p>
          <a:p>
            <a:pPr marL="0" indent="0" eaLnBrk="1" hangingPunct="1"/>
            <a:endParaRPr lang="en-US" sz="2800" dirty="0" smtClean="0"/>
          </a:p>
        </p:txBody>
      </p:sp>
      <p:graphicFrame>
        <p:nvGraphicFramePr>
          <p:cNvPr id="22531" name="Group 3"/>
          <p:cNvGraphicFramePr>
            <a:graphicFrameLocks noGrp="1"/>
          </p:cNvGraphicFramePr>
          <p:nvPr>
            <p:ph sz="quarter" idx="2"/>
          </p:nvPr>
        </p:nvGraphicFramePr>
        <p:xfrm>
          <a:off x="711107" y="2667000"/>
          <a:ext cx="11479306" cy="533400"/>
        </p:xfrm>
        <a:graphic>
          <a:graphicData uri="http://schemas.openxmlformats.org/drawingml/2006/table">
            <a:tbl>
              <a:tblPr/>
              <a:tblGrid>
                <a:gridCol w="11479306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TỪ GHÉP CP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marL="121904" marR="1219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37" name="Group 9"/>
          <p:cNvGraphicFramePr>
            <a:graphicFrameLocks noGrp="1"/>
          </p:cNvGraphicFramePr>
          <p:nvPr>
            <p:ph sz="quarter" idx="3"/>
          </p:nvPr>
        </p:nvGraphicFramePr>
        <p:xfrm>
          <a:off x="711107" y="3200400"/>
          <a:ext cx="11479306" cy="533400"/>
        </p:xfrm>
        <a:graphic>
          <a:graphicData uri="http://schemas.openxmlformats.org/drawingml/2006/table">
            <a:tbl>
              <a:tblPr/>
              <a:tblGrid>
                <a:gridCol w="11479306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TỪ GHÉP ĐL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:</a:t>
                      </a:r>
                    </a:p>
                  </a:txBody>
                  <a:tcPr marL="121904" marR="1219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43" name="Group 15"/>
          <p:cNvGraphicFramePr>
            <a:graphicFrameLocks noGrp="1"/>
          </p:cNvGraphicFramePr>
          <p:nvPr/>
        </p:nvGraphicFramePr>
        <p:xfrm>
          <a:off x="3555538" y="2667000"/>
          <a:ext cx="9733284" cy="1030288"/>
        </p:xfrm>
        <a:graphic>
          <a:graphicData uri="http://schemas.openxmlformats.org/drawingml/2006/table">
            <a:tbl>
              <a:tblPr/>
              <a:tblGrid>
                <a:gridCol w="9733284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lâu đời, xanh ngắt, nhà máy, nhà ăn, cười nụ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21904" marR="121904" marT="45723" marB="45723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549" name="Group 21"/>
          <p:cNvGraphicFramePr>
            <a:graphicFrameLocks noGrp="1"/>
          </p:cNvGraphicFramePr>
          <p:nvPr/>
        </p:nvGraphicFramePr>
        <p:xfrm>
          <a:off x="3657124" y="3200400"/>
          <a:ext cx="10158678" cy="1270000"/>
        </p:xfrm>
        <a:graphic>
          <a:graphicData uri="http://schemas.openxmlformats.org/drawingml/2006/table">
            <a:tbl>
              <a:tblPr/>
              <a:tblGrid>
                <a:gridCol w="10158678"/>
              </a:tblGrid>
              <a:tr h="127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suy nghĩ, chài lưới, cây cỏ, ẩm ướt,đầu đuôi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L="121904" marR="12190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414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887105" y="0"/>
            <a:ext cx="1059066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 1: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 phải mọi loài hoa màu hồng đều được gọi là hoa hồng không?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b147407057c3e2541113905c55f403a2.png"/>
          <p:cNvPicPr>
            <a:picLocks noChangeAspect="1"/>
          </p:cNvPicPr>
          <p:nvPr/>
        </p:nvPicPr>
        <p:blipFill>
          <a:blip r:embed="rId2"/>
          <a:srcRect l="20000" r="26667"/>
          <a:stretch>
            <a:fillRect/>
          </a:stretch>
        </p:blipFill>
        <p:spPr>
          <a:xfrm>
            <a:off x="-1" y="2722520"/>
            <a:ext cx="2920621" cy="43640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21624" y="2967335"/>
            <a:ext cx="68511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đều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gọi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đồng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tiền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giấy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mười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giờ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màu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gọi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hoa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hồng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" y="-1"/>
            <a:ext cx="12187778" cy="69556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490"/>
            <a:ext cx="11851574" cy="50895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9"/>
          <a:stretch>
            <a:fillRect/>
          </a:stretch>
        </p:blipFill>
        <p:spPr>
          <a:xfrm>
            <a:off x="1318" y="6233755"/>
            <a:ext cx="12190413" cy="721865"/>
          </a:xfrm>
          <a:prstGeom prst="rect">
            <a:avLst/>
          </a:prstGeom>
        </p:spPr>
      </p:pic>
      <p:sp>
        <p:nvSpPr>
          <p:cNvPr id="80" name="文本框 366"/>
          <p:cNvSpPr>
            <a:spLocks noChangeArrowheads="1"/>
          </p:cNvSpPr>
          <p:nvPr/>
        </p:nvSpPr>
        <p:spPr bwMode="auto">
          <a:xfrm>
            <a:off x="3088846" y="497264"/>
            <a:ext cx="705674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3800" spc="800" dirty="0" smtClean="0">
                <a:solidFill>
                  <a:srgbClr val="FF0000"/>
                </a:solidFill>
                <a:latin typeface="UVN Phuong Tay" pitchFamily="82" charset="0"/>
                <a:ea typeface="方正正大黑简体" panose="02000000000000000000" pitchFamily="2" charset="-122"/>
                <a:cs typeface="Times New Roman" pitchFamily="18" charset="0"/>
                <a:sym typeface="幼圆" panose="02010509060101010101" pitchFamily="49" charset="-122"/>
              </a:rPr>
              <a:t>TỪ GHÉP</a:t>
            </a:r>
            <a:endParaRPr lang="en-US" sz="13800" spc="800" dirty="0">
              <a:solidFill>
                <a:srgbClr val="FF0000"/>
              </a:solidFill>
              <a:latin typeface="UVN Phuong Tay" pitchFamily="82" charset="0"/>
              <a:ea typeface="方正正大黑简体" panose="02000000000000000000" pitchFamily="2" charset="-122"/>
              <a:cs typeface="Times New Roman" pitchFamily="18" charset="0"/>
              <a:sym typeface="幼圆" panose="020105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559558" y="0"/>
            <a:ext cx="1112292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 2: Em Nam nói: “Cái áo dài của chị em ngắn quá!” Nói như thế có đúng không?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1624" y="2967335"/>
            <a:ext cx="68511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áo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chị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ngắn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quá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!” 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như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thế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đúng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áo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dài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đây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một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áo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áo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ấy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ngắn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00f0a891b96caa050f493ee863d966a.png"/>
          <p:cNvPicPr>
            <a:picLocks noChangeAspect="1"/>
          </p:cNvPicPr>
          <p:nvPr/>
        </p:nvPicPr>
        <p:blipFill>
          <a:blip r:embed="rId2" cstate="print"/>
          <a:srcRect l="24314" t="12427" r="9872" b="3660"/>
          <a:stretch>
            <a:fillRect/>
          </a:stretch>
        </p:blipFill>
        <p:spPr>
          <a:xfrm>
            <a:off x="0" y="2264164"/>
            <a:ext cx="3603009" cy="45938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272955" y="218368"/>
            <a:ext cx="114231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Nói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“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Quả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này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ngọt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quá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!”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Vì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sao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77468" y="2967335"/>
            <a:ext cx="52953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Chỉ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tên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thôi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ó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về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đặc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í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chua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ó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nên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ó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thế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</a:t>
            </a:r>
            <a:r>
              <a:rPr lang="en-US" sz="4000" dirty="0" err="1" smtClean="0">
                <a:ea typeface="Calibri" pitchFamily="34" charset="0"/>
                <a:cs typeface="Times New Roman" pitchFamily="18" charset="0"/>
              </a:rPr>
              <a:t>ú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2169994"/>
            <a:ext cx="4488517" cy="468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545910" y="218368"/>
            <a:ext cx="1117751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4: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mọi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đều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0680" y="2830857"/>
            <a:ext cx="5295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—Pngtree—chinese style red koi goldfish_40318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8722" y="1851203"/>
            <a:ext cx="5866606" cy="5866606"/>
          </a:xfrm>
          <a:prstGeom prst="rect">
            <a:avLst/>
          </a:prstGeom>
        </p:spPr>
      </p:pic>
      <p:pic>
        <p:nvPicPr>
          <p:cNvPr id="7" name="Picture 6" descr="—Pngtree—goldfish_25644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9050"/>
            <a:ext cx="3335982" cy="4878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1173707" y="218368"/>
            <a:ext cx="988098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4: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phải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mọi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loại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màu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vàng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đều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được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gọi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vàng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80680" y="2830857"/>
            <a:ext cx="52953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4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Không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—Pngtree—chinese style red koi goldfish_40318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78722" y="1851203"/>
            <a:ext cx="5866606" cy="5866606"/>
          </a:xfrm>
          <a:prstGeom prst="rect">
            <a:avLst/>
          </a:prstGeom>
        </p:spPr>
      </p:pic>
      <p:pic>
        <p:nvPicPr>
          <p:cNvPr id="7" name="Picture 6" descr="—Pngtree—goldfish_25644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9050"/>
            <a:ext cx="3335982" cy="48789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22141" y="262731"/>
            <a:ext cx="10923165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nl-NL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 5: Dòng nào định nghĩa đúng nhất về từ ghép chính phụ ?</a:t>
            </a:r>
            <a:endParaRPr lang="zh-CN" altLang="en-US" sz="2800" b="1" i="1" dirty="0">
              <a:solidFill>
                <a:srgbClr val="FF0000"/>
              </a:solidFill>
              <a:latin typeface="Times New Roman" pitchFamily="18" charset="0"/>
              <a:ea typeface="迷你简卡通" pitchFamily="65" charset="-122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3" y="119232"/>
            <a:ext cx="697656" cy="697537"/>
          </a:xfrm>
          <a:prstGeom prst="rect">
            <a:avLst/>
          </a:prstGeom>
        </p:spPr>
      </p:pic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3282418" y="3438321"/>
            <a:ext cx="6774569" cy="2116"/>
          </a:xfrm>
          <a:prstGeom prst="line">
            <a:avLst/>
          </a:prstGeom>
          <a:noFill/>
          <a:ln w="12700" cmpd="sng">
            <a:solidFill>
              <a:srgbClr val="FEFEFE">
                <a:alpha val="50000"/>
              </a:srgb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zh-CN" altLang="en-US"/>
          </a:p>
        </p:txBody>
      </p:sp>
      <p:grpSp>
        <p:nvGrpSpPr>
          <p:cNvPr id="30" name="Group 3"/>
          <p:cNvGrpSpPr/>
          <p:nvPr/>
        </p:nvGrpSpPr>
        <p:grpSpPr bwMode="auto">
          <a:xfrm>
            <a:off x="40944" y="2333766"/>
            <a:ext cx="2770496" cy="2617062"/>
            <a:chOff x="0" y="0"/>
            <a:chExt cx="1358" cy="1358"/>
          </a:xfrm>
        </p:grpSpPr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0" y="0"/>
              <a:ext cx="1358" cy="1358"/>
            </a:xfrm>
            <a:prstGeom prst="ellipse">
              <a:avLst/>
            </a:prstGeom>
            <a:gradFill rotWithShape="1">
              <a:gsLst>
                <a:gs pos="0">
                  <a:srgbClr val="EAF3FB"/>
                </a:gs>
                <a:gs pos="100000">
                  <a:schemeClr val="accent2"/>
                </a:gs>
              </a:gsLst>
              <a:lin ang="18900000" scaled="1"/>
            </a:gradFill>
            <a:ln w="38100" cmpd="sng">
              <a:solidFill>
                <a:srgbClr val="F8F8F8"/>
              </a:solidFill>
              <a:round/>
            </a:ln>
            <a:effectLst>
              <a:outerShdw dist="81320" dir="3080412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3" name="Group 5"/>
            <p:cNvGrpSpPr/>
            <p:nvPr/>
          </p:nvGrpSpPr>
          <p:grpSpPr bwMode="auto">
            <a:xfrm>
              <a:off x="33" y="40"/>
              <a:ext cx="1290" cy="1289"/>
              <a:chOff x="0" y="0"/>
              <a:chExt cx="3230880" cy="3291840"/>
            </a:xfrm>
          </p:grpSpPr>
          <p:pic>
            <p:nvPicPr>
              <p:cNvPr id="35" name="Oval 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230880" cy="3291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6" name="Text Box 7"/>
              <p:cNvSpPr txBox="1">
                <a:spLocks noChangeArrowheads="1"/>
              </p:cNvSpPr>
              <p:nvPr/>
            </p:nvSpPr>
            <p:spPr bwMode="auto">
              <a:xfrm>
                <a:off x="513773" y="499097"/>
                <a:ext cx="2204388" cy="2250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286" y="291"/>
              <a:ext cx="797" cy="798"/>
            </a:xfrm>
            <a:prstGeom prst="ellipse">
              <a:avLst/>
            </a:prstGeom>
            <a:gradFill rotWithShape="1">
              <a:gsLst>
                <a:gs pos="0">
                  <a:srgbClr val="CFE3F6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283896" y="1164837"/>
            <a:ext cx="9797333" cy="1382841"/>
            <a:chOff x="2967038" y="1553679"/>
            <a:chExt cx="7348957" cy="1036890"/>
          </a:xfrm>
        </p:grpSpPr>
        <p:pic>
          <p:nvPicPr>
            <p:cNvPr id="38" name="圆角矩形 2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1590444"/>
              <a:ext cx="1011237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" name="矩形 87"/>
            <p:cNvSpPr>
              <a:spLocks noChangeArrowheads="1"/>
            </p:cNvSpPr>
            <p:nvPr/>
          </p:nvSpPr>
          <p:spPr bwMode="auto">
            <a:xfrm>
              <a:off x="4099821" y="1553679"/>
              <a:ext cx="6216174" cy="807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fontAlgn="ctr" hangingPunct="0">
                <a:buClr>
                  <a:srgbClr val="FF0000"/>
                </a:buClr>
                <a:buSzPct val="70000"/>
              </a:pPr>
              <a:r>
                <a:rPr lang="nl-NL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 từ ghép có tiếng chính đứng trước và tiếng phụ đứng sau bổ sung ý nghĩa cho tiếng chính.</a:t>
              </a:r>
              <a:endParaRPr lang="zh-CN" altLang="en-US" sz="2800" dirty="0"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933358" y="2533648"/>
            <a:ext cx="8844664" cy="1333809"/>
            <a:chOff x="3228975" y="2651694"/>
            <a:chExt cx="6634363" cy="1000125"/>
          </a:xfrm>
        </p:grpSpPr>
        <p:pic>
          <p:nvPicPr>
            <p:cNvPr id="41" name="圆角矩形 3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75" y="2651694"/>
              <a:ext cx="1017588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2" name="矩形 87"/>
            <p:cNvSpPr>
              <a:spLocks noChangeArrowheads="1"/>
            </p:cNvSpPr>
            <p:nvPr/>
          </p:nvSpPr>
          <p:spPr bwMode="auto">
            <a:xfrm>
              <a:off x="4205613" y="2728346"/>
              <a:ext cx="5657725" cy="807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fontAlgn="ctr" hangingPunct="0">
                <a:buClr>
                  <a:srgbClr val="FF0000"/>
                </a:buClr>
                <a:buSzPct val="70000"/>
              </a:pPr>
              <a:r>
                <a:rPr lang="nl-NL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 từ ghép có hai tiếng, tiếng phụ có nghĩa, tiếng chính không có nghĩa</a:t>
              </a:r>
              <a:endParaRPr lang="zh-CN" altLang="en-US" sz="2800" dirty="0"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978671" y="3877816"/>
            <a:ext cx="8922177" cy="1333809"/>
            <a:chOff x="3344863" y="3516313"/>
            <a:chExt cx="6692504" cy="1000125"/>
          </a:xfrm>
        </p:grpSpPr>
        <p:pic>
          <p:nvPicPr>
            <p:cNvPr id="44" name="圆角矩形 3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863" y="3516313"/>
              <a:ext cx="1017587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" name="矩形 87"/>
            <p:cNvSpPr>
              <a:spLocks noChangeArrowheads="1"/>
            </p:cNvSpPr>
            <p:nvPr/>
          </p:nvSpPr>
          <p:spPr bwMode="auto">
            <a:xfrm>
              <a:off x="4284087" y="3560680"/>
              <a:ext cx="5753280" cy="807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nl-NL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 từ ghép có hai tiếng, một tiếng có nghĩa một tiếng không có nghĩa</a:t>
              </a:r>
              <a:endParaRPr lang="zh-CN" altLang="en-US" sz="2800" dirty="0"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285714" y="5143459"/>
            <a:ext cx="9683373" cy="1333809"/>
            <a:chOff x="3040063" y="4475549"/>
            <a:chExt cx="7263476" cy="1000123"/>
          </a:xfrm>
        </p:grpSpPr>
        <p:pic>
          <p:nvPicPr>
            <p:cNvPr id="47" name="圆角矩形 3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63" y="4475549"/>
              <a:ext cx="1011237" cy="100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8" name="矩形 87"/>
            <p:cNvSpPr>
              <a:spLocks noChangeArrowheads="1"/>
            </p:cNvSpPr>
            <p:nvPr/>
          </p:nvSpPr>
          <p:spPr bwMode="auto">
            <a:xfrm>
              <a:off x="4038400" y="4589772"/>
              <a:ext cx="6265139" cy="807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nl-NL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 từ ghép có hai tiếng, nghĩa của mỗi tiếng có giá trị ngang nhau làm nên nghĩa chung.</a:t>
              </a:r>
              <a:endParaRPr lang="zh-CN" altLang="en-US" sz="2800" dirty="0"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22141" y="262731"/>
            <a:ext cx="10548062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nl-NL" sz="32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 6: Dòng nào định nghĩa đúng nhất về từ ghép đẳng lập?</a:t>
            </a:r>
            <a:endParaRPr lang="zh-CN" altLang="en-US" sz="2800" b="1" i="1" dirty="0">
              <a:solidFill>
                <a:srgbClr val="FF0000"/>
              </a:solidFill>
              <a:latin typeface="Times New Roman" pitchFamily="18" charset="0"/>
              <a:ea typeface="迷你简卡通" pitchFamily="65" charset="-122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3" y="119232"/>
            <a:ext cx="697656" cy="697537"/>
          </a:xfrm>
          <a:prstGeom prst="rect">
            <a:avLst/>
          </a:prstGeom>
        </p:spPr>
      </p:pic>
      <p:sp>
        <p:nvSpPr>
          <p:cNvPr id="28" name="Line 4"/>
          <p:cNvSpPr>
            <a:spLocks noChangeShapeType="1"/>
          </p:cNvSpPr>
          <p:nvPr/>
        </p:nvSpPr>
        <p:spPr bwMode="auto">
          <a:xfrm>
            <a:off x="3282418" y="3438321"/>
            <a:ext cx="6774569" cy="2116"/>
          </a:xfrm>
          <a:prstGeom prst="line">
            <a:avLst/>
          </a:prstGeom>
          <a:noFill/>
          <a:ln w="12700" cmpd="sng">
            <a:solidFill>
              <a:srgbClr val="FEFEFE">
                <a:alpha val="50000"/>
              </a:srgb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7" tIns="60958" rIns="121917" bIns="60958"/>
          <a:lstStyle/>
          <a:p>
            <a:endParaRPr lang="zh-CN" alt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40944" y="2333766"/>
            <a:ext cx="2770496" cy="2617062"/>
            <a:chOff x="0" y="0"/>
            <a:chExt cx="1358" cy="1358"/>
          </a:xfrm>
        </p:grpSpPr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0" y="0"/>
              <a:ext cx="1358" cy="1358"/>
            </a:xfrm>
            <a:prstGeom prst="ellipse">
              <a:avLst/>
            </a:prstGeom>
            <a:gradFill rotWithShape="1">
              <a:gsLst>
                <a:gs pos="0">
                  <a:srgbClr val="EAF3FB"/>
                </a:gs>
                <a:gs pos="100000">
                  <a:schemeClr val="accent2"/>
                </a:gs>
              </a:gsLst>
              <a:lin ang="18900000" scaled="1"/>
            </a:gradFill>
            <a:ln w="38100" cmpd="sng">
              <a:solidFill>
                <a:srgbClr val="F8F8F8"/>
              </a:solidFill>
              <a:round/>
            </a:ln>
            <a:effectLst>
              <a:outerShdw dist="81320" dir="3080412" algn="ctr" rotWithShape="0">
                <a:srgbClr val="5F5F5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" name="Group 5"/>
            <p:cNvGrpSpPr/>
            <p:nvPr/>
          </p:nvGrpSpPr>
          <p:grpSpPr bwMode="auto">
            <a:xfrm>
              <a:off x="33" y="40"/>
              <a:ext cx="1290" cy="1289"/>
              <a:chOff x="0" y="0"/>
              <a:chExt cx="3230880" cy="3291840"/>
            </a:xfrm>
          </p:grpSpPr>
          <p:pic>
            <p:nvPicPr>
              <p:cNvPr id="35" name="Oval 8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230880" cy="3291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6" name="Text Box 7"/>
              <p:cNvSpPr txBox="1">
                <a:spLocks noChangeArrowheads="1"/>
              </p:cNvSpPr>
              <p:nvPr/>
            </p:nvSpPr>
            <p:spPr bwMode="auto">
              <a:xfrm>
                <a:off x="513773" y="499097"/>
                <a:ext cx="2204388" cy="22504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286" y="291"/>
              <a:ext cx="797" cy="798"/>
            </a:xfrm>
            <a:prstGeom prst="ellipse">
              <a:avLst/>
            </a:prstGeom>
            <a:gradFill rotWithShape="1">
              <a:gsLst>
                <a:gs pos="0">
                  <a:srgbClr val="CFE3F6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6" name="组合 36"/>
          <p:cNvGrpSpPr/>
          <p:nvPr/>
        </p:nvGrpSpPr>
        <p:grpSpPr>
          <a:xfrm>
            <a:off x="2283896" y="1164837"/>
            <a:ext cx="9797333" cy="1382841"/>
            <a:chOff x="2967038" y="1553679"/>
            <a:chExt cx="7348957" cy="1036890"/>
          </a:xfrm>
        </p:grpSpPr>
        <p:pic>
          <p:nvPicPr>
            <p:cNvPr id="38" name="圆角矩形 28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038" y="1590444"/>
              <a:ext cx="1011237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" name="矩形 87"/>
            <p:cNvSpPr>
              <a:spLocks noChangeArrowheads="1"/>
            </p:cNvSpPr>
            <p:nvPr/>
          </p:nvSpPr>
          <p:spPr bwMode="auto">
            <a:xfrm>
              <a:off x="4099821" y="1553679"/>
              <a:ext cx="6216174" cy="807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fontAlgn="ctr" hangingPunct="0">
                <a:buClr>
                  <a:srgbClr val="FF0000"/>
                </a:buClr>
                <a:buSzPct val="70000"/>
              </a:pPr>
              <a:r>
                <a:rPr lang="nl-NL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 từ ghép có tiếng chính đứng trước và tiếng phụ đứng sau bổ sung ý nghĩa cho tiếng chính.</a:t>
              </a:r>
              <a:endParaRPr lang="zh-CN" altLang="en-US" sz="2800" dirty="0"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7" name="组合 39"/>
          <p:cNvGrpSpPr/>
          <p:nvPr/>
        </p:nvGrpSpPr>
        <p:grpSpPr>
          <a:xfrm>
            <a:off x="2933358" y="2533648"/>
            <a:ext cx="8844664" cy="1333809"/>
            <a:chOff x="3228975" y="2651694"/>
            <a:chExt cx="6634363" cy="1000125"/>
          </a:xfrm>
        </p:grpSpPr>
        <p:pic>
          <p:nvPicPr>
            <p:cNvPr id="41" name="圆角矩形 30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975" y="2651694"/>
              <a:ext cx="1017588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2" name="矩形 87"/>
            <p:cNvSpPr>
              <a:spLocks noChangeArrowheads="1"/>
            </p:cNvSpPr>
            <p:nvPr/>
          </p:nvSpPr>
          <p:spPr bwMode="auto">
            <a:xfrm>
              <a:off x="4205613" y="2728346"/>
              <a:ext cx="5657725" cy="807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fontAlgn="ctr" hangingPunct="0">
                <a:buClr>
                  <a:srgbClr val="FF0000"/>
                </a:buClr>
                <a:buSzPct val="70000"/>
              </a:pPr>
              <a:r>
                <a:rPr lang="nl-NL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 từ ghép có nghĩa của từ phụ hẹp hơn, cụ thể hơn so với nghĩa của tiếng chính</a:t>
              </a:r>
              <a:endParaRPr lang="zh-CN" altLang="en-US" sz="2800" dirty="0"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8" name="组合 42"/>
          <p:cNvGrpSpPr/>
          <p:nvPr/>
        </p:nvGrpSpPr>
        <p:grpSpPr>
          <a:xfrm>
            <a:off x="2978671" y="3877816"/>
            <a:ext cx="8922177" cy="1567275"/>
            <a:chOff x="3344863" y="3516313"/>
            <a:chExt cx="6692504" cy="1175184"/>
          </a:xfrm>
        </p:grpSpPr>
        <p:pic>
          <p:nvPicPr>
            <p:cNvPr id="44" name="圆角矩形 32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4863" y="3516313"/>
              <a:ext cx="1017587" cy="100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5" name="矩形 87"/>
            <p:cNvSpPr>
              <a:spLocks noChangeArrowheads="1"/>
            </p:cNvSpPr>
            <p:nvPr/>
          </p:nvSpPr>
          <p:spPr bwMode="auto">
            <a:xfrm>
              <a:off x="4284087" y="3560680"/>
              <a:ext cx="5753280" cy="1130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nl-NL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 từ ghép có các tiếng bình đẳng về ngữ pháp ( không phân ra tiếng chính, tiếng phụ)</a:t>
              </a:r>
              <a:br>
                <a:rPr lang="nl-NL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</a:br>
              <a:endParaRPr lang="zh-CN" altLang="en-US" sz="2800" dirty="0"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  <p:grpSp>
        <p:nvGrpSpPr>
          <p:cNvPr id="9" name="组合 45"/>
          <p:cNvGrpSpPr/>
          <p:nvPr/>
        </p:nvGrpSpPr>
        <p:grpSpPr>
          <a:xfrm>
            <a:off x="2285714" y="5143459"/>
            <a:ext cx="9683373" cy="1333809"/>
            <a:chOff x="3040063" y="4475549"/>
            <a:chExt cx="7263476" cy="1000123"/>
          </a:xfrm>
        </p:grpSpPr>
        <p:pic>
          <p:nvPicPr>
            <p:cNvPr id="47" name="圆角矩形 3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63" y="4475549"/>
              <a:ext cx="1011237" cy="1000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8" name="矩形 87"/>
            <p:cNvSpPr>
              <a:spLocks noChangeArrowheads="1"/>
            </p:cNvSpPr>
            <p:nvPr/>
          </p:nvSpPr>
          <p:spPr bwMode="auto">
            <a:xfrm>
              <a:off x="4038400" y="4589773"/>
              <a:ext cx="6265139" cy="80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ctr" hangingPunct="0">
                <a:buClr>
                  <a:srgbClr val="FF0000"/>
                </a:buClr>
                <a:buSzPct val="70000"/>
              </a:pPr>
              <a:r>
                <a:rPr lang="nl-NL" sz="3200" dirty="0" smtClean="0">
                  <a:solidFill>
                    <a:srgbClr val="00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Các tiếng không có nghĩa, chỉ khi ghép lại mới có nghĩa.</a:t>
              </a:r>
              <a:endParaRPr lang="zh-CN" altLang="en-US" sz="2800" dirty="0">
                <a:latin typeface="Times New Roman" pitchFamily="18" charset="0"/>
                <a:ea typeface="微软雅黑" panose="020B0503020204020204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" y="-1"/>
            <a:ext cx="12187778" cy="69556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490"/>
            <a:ext cx="11851574" cy="50895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9"/>
          <a:stretch>
            <a:fillRect/>
          </a:stretch>
        </p:blipFill>
        <p:spPr>
          <a:xfrm>
            <a:off x="1318" y="6233755"/>
            <a:ext cx="12190413" cy="7218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0"/>
            <a:ext cx="122022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9600" b="1" dirty="0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IV. </a:t>
            </a:r>
            <a:r>
              <a:rPr lang="en-US" altLang="zh-CN" sz="9600" b="1" dirty="0" err="1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Dặn</a:t>
            </a:r>
            <a:r>
              <a:rPr lang="en-US" altLang="zh-CN" sz="9600" b="1" dirty="0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9600" b="1" dirty="0" err="1" smtClean="0"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dò</a:t>
            </a:r>
            <a:endParaRPr lang="en-US" altLang="zh-CN" sz="9600" b="1" dirty="0">
              <a:latin typeface="Times New Roman" pitchFamily="18" charset="0"/>
              <a:ea typeface="方正正大黑简体" panose="02000000000000000000" pitchFamily="2" charset="-122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22141" y="262731"/>
            <a:ext cx="1291297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 smtClean="0">
                <a:solidFill>
                  <a:srgbClr val="78A81F"/>
                </a:solidFill>
                <a:latin typeface="迷你简卡通" pitchFamily="65" charset="-122"/>
                <a:ea typeface="迷你简卡通" pitchFamily="65" charset="-122"/>
              </a:rPr>
              <a:t>BTVN</a:t>
            </a:r>
            <a:endParaRPr lang="zh-CN" altLang="en-US" sz="3000" b="1" dirty="0">
              <a:solidFill>
                <a:srgbClr val="78A81F"/>
              </a:solidFill>
              <a:latin typeface="迷你简卡通" pitchFamily="65" charset="-122"/>
              <a:ea typeface="迷你简卡通" pitchFamily="65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3" y="119232"/>
            <a:ext cx="697656" cy="69753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238871" y="2027326"/>
            <a:ext cx="1931511" cy="1877007"/>
            <a:chOff x="3758527" y="2442062"/>
            <a:chExt cx="1610179" cy="1564176"/>
          </a:xfrm>
        </p:grpSpPr>
        <p:sp>
          <p:nvSpPr>
            <p:cNvPr id="7" name="心形 6"/>
            <p:cNvSpPr/>
            <p:nvPr/>
          </p:nvSpPr>
          <p:spPr>
            <a:xfrm>
              <a:off x="3758527" y="2442062"/>
              <a:ext cx="1610179" cy="1564174"/>
            </a:xfrm>
            <a:prstGeom prst="hear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心形 7"/>
            <p:cNvSpPr/>
            <p:nvPr/>
          </p:nvSpPr>
          <p:spPr>
            <a:xfrm>
              <a:off x="3835686" y="2643180"/>
              <a:ext cx="741448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8146"/>
                <a:gd name="connsiteY0-2" fmla="*/ 327941 h 1363056"/>
                <a:gd name="connsiteX1-3" fmla="*/ 741448 w 1408146"/>
                <a:gd name="connsiteY1-4" fmla="*/ 1363056 h 1363056"/>
                <a:gd name="connsiteX2-5" fmla="*/ 741448 w 1408146"/>
                <a:gd name="connsiteY2-6" fmla="*/ 327941 h 1363056"/>
                <a:gd name="connsiteX0-7" fmla="*/ 741448 w 741448"/>
                <a:gd name="connsiteY0-8" fmla="*/ 327941 h 1363056"/>
                <a:gd name="connsiteX1-9" fmla="*/ 741448 w 741448"/>
                <a:gd name="connsiteY1-10" fmla="*/ 1363056 h 1363056"/>
                <a:gd name="connsiteX2-11" fmla="*/ 741448 w 741448"/>
                <a:gd name="connsiteY2-12" fmla="*/ 327941 h 1363056"/>
                <a:gd name="connsiteX0-13" fmla="*/ 741448 w 741448"/>
                <a:gd name="connsiteY0-14" fmla="*/ 327941 h 1363056"/>
                <a:gd name="connsiteX1-15" fmla="*/ 741448 w 741448"/>
                <a:gd name="connsiteY1-16" fmla="*/ 1363056 h 1363056"/>
                <a:gd name="connsiteX2-17" fmla="*/ 741448 w 741448"/>
                <a:gd name="connsiteY2-18" fmla="*/ 327941 h 1363056"/>
                <a:gd name="connsiteX0-19" fmla="*/ 741448 w 741448"/>
                <a:gd name="connsiteY0-20" fmla="*/ 327941 h 1363056"/>
                <a:gd name="connsiteX1-21" fmla="*/ 741448 w 741448"/>
                <a:gd name="connsiteY1-22" fmla="*/ 1363056 h 1363056"/>
                <a:gd name="connsiteX2-23" fmla="*/ 741448 w 741448"/>
                <a:gd name="connsiteY2-24" fmla="*/ 327941 h 1363056"/>
                <a:gd name="connsiteX0-25" fmla="*/ 741448 w 741448"/>
                <a:gd name="connsiteY0-26" fmla="*/ 327941 h 1363056"/>
                <a:gd name="connsiteX1-27" fmla="*/ 741448 w 741448"/>
                <a:gd name="connsiteY1-28" fmla="*/ 1363056 h 1363056"/>
                <a:gd name="connsiteX2-29" fmla="*/ 741448 w 741448"/>
                <a:gd name="connsiteY2-30" fmla="*/ 327941 h 1363056"/>
                <a:gd name="connsiteX0-31" fmla="*/ 741448 w 741448"/>
                <a:gd name="connsiteY0-32" fmla="*/ 327941 h 1363056"/>
                <a:gd name="connsiteX1-33" fmla="*/ 741448 w 741448"/>
                <a:gd name="connsiteY1-34" fmla="*/ 1363056 h 1363056"/>
                <a:gd name="connsiteX2-35" fmla="*/ 741448 w 741448"/>
                <a:gd name="connsiteY2-36" fmla="*/ 327941 h 1363056"/>
                <a:gd name="connsiteX0-37" fmla="*/ 741448 w 741448"/>
                <a:gd name="connsiteY0-38" fmla="*/ 327941 h 1363056"/>
                <a:gd name="connsiteX1-39" fmla="*/ 741448 w 741448"/>
                <a:gd name="connsiteY1-40" fmla="*/ 1363056 h 1363056"/>
                <a:gd name="connsiteX2-41" fmla="*/ 741448 w 741448"/>
                <a:gd name="connsiteY2-42" fmla="*/ 327941 h 1363056"/>
                <a:gd name="connsiteX0-43" fmla="*/ 741448 w 741448"/>
                <a:gd name="connsiteY0-44" fmla="*/ 327941 h 1363056"/>
                <a:gd name="connsiteX1-45" fmla="*/ 741448 w 741448"/>
                <a:gd name="connsiteY1-46" fmla="*/ 1363056 h 1363056"/>
                <a:gd name="connsiteX2-47" fmla="*/ 741448 w 741448"/>
                <a:gd name="connsiteY2-48" fmla="*/ 327941 h 1363056"/>
                <a:gd name="connsiteX0-49" fmla="*/ 741448 w 741448"/>
                <a:gd name="connsiteY0-50" fmla="*/ 327941 h 1363056"/>
                <a:gd name="connsiteX1-51" fmla="*/ 741448 w 741448"/>
                <a:gd name="connsiteY1-52" fmla="*/ 1363056 h 1363056"/>
                <a:gd name="connsiteX2-53" fmla="*/ 741448 w 741448"/>
                <a:gd name="connsiteY2-54" fmla="*/ 327941 h 1363056"/>
                <a:gd name="connsiteX0-55" fmla="*/ 741448 w 743314"/>
                <a:gd name="connsiteY0-56" fmla="*/ 327941 h 1363056"/>
                <a:gd name="connsiteX1-57" fmla="*/ 741448 w 743314"/>
                <a:gd name="connsiteY1-58" fmla="*/ 1363056 h 1363056"/>
                <a:gd name="connsiteX2-59" fmla="*/ 741448 w 743314"/>
                <a:gd name="connsiteY2-60" fmla="*/ 327941 h 1363056"/>
                <a:gd name="connsiteX0-61" fmla="*/ 741448 w 741448"/>
                <a:gd name="connsiteY0-62" fmla="*/ 327941 h 1363056"/>
                <a:gd name="connsiteX1-63" fmla="*/ 741448 w 741448"/>
                <a:gd name="connsiteY1-64" fmla="*/ 1363056 h 1363056"/>
                <a:gd name="connsiteX2-65" fmla="*/ 741448 w 741448"/>
                <a:gd name="connsiteY2-66" fmla="*/ 327941 h 1363056"/>
                <a:gd name="connsiteX0-67" fmla="*/ 741448 w 741448"/>
                <a:gd name="connsiteY0-68" fmla="*/ 327941 h 1363056"/>
                <a:gd name="connsiteX1-69" fmla="*/ 741448 w 741448"/>
                <a:gd name="connsiteY1-70" fmla="*/ 1363056 h 1363056"/>
                <a:gd name="connsiteX2-71" fmla="*/ 741448 w 741448"/>
                <a:gd name="connsiteY2-72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448" h="1363056">
                  <a:moveTo>
                    <a:pt x="741448" y="327941"/>
                  </a:moveTo>
                  <a:cubicBezTo>
                    <a:pt x="740677" y="1157841"/>
                    <a:pt x="741248" y="495849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心形 7"/>
            <p:cNvSpPr/>
            <p:nvPr/>
          </p:nvSpPr>
          <p:spPr>
            <a:xfrm flipH="1">
              <a:off x="4572000" y="2643182"/>
              <a:ext cx="742121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8146"/>
                <a:gd name="connsiteY0-2" fmla="*/ 327941 h 1363056"/>
                <a:gd name="connsiteX1-3" fmla="*/ 741448 w 1408146"/>
                <a:gd name="connsiteY1-4" fmla="*/ 1363056 h 1363056"/>
                <a:gd name="connsiteX2-5" fmla="*/ 741448 w 1408146"/>
                <a:gd name="connsiteY2-6" fmla="*/ 327941 h 1363056"/>
                <a:gd name="connsiteX0-7" fmla="*/ 741448 w 741448"/>
                <a:gd name="connsiteY0-8" fmla="*/ 327941 h 1363056"/>
                <a:gd name="connsiteX1-9" fmla="*/ 741448 w 741448"/>
                <a:gd name="connsiteY1-10" fmla="*/ 1363056 h 1363056"/>
                <a:gd name="connsiteX2-11" fmla="*/ 741448 w 741448"/>
                <a:gd name="connsiteY2-12" fmla="*/ 327941 h 1363056"/>
                <a:gd name="connsiteX0-13" fmla="*/ 741448 w 741448"/>
                <a:gd name="connsiteY0-14" fmla="*/ 327941 h 1363056"/>
                <a:gd name="connsiteX1-15" fmla="*/ 741448 w 741448"/>
                <a:gd name="connsiteY1-16" fmla="*/ 1363056 h 1363056"/>
                <a:gd name="connsiteX2-17" fmla="*/ 741448 w 741448"/>
                <a:gd name="connsiteY2-18" fmla="*/ 327941 h 1363056"/>
                <a:gd name="connsiteX0-19" fmla="*/ 741448 w 742505"/>
                <a:gd name="connsiteY0-20" fmla="*/ 327941 h 1363056"/>
                <a:gd name="connsiteX1-21" fmla="*/ 741448 w 742505"/>
                <a:gd name="connsiteY1-22" fmla="*/ 1363056 h 1363056"/>
                <a:gd name="connsiteX2-23" fmla="*/ 741448 w 742505"/>
                <a:gd name="connsiteY2-24" fmla="*/ 327941 h 1363056"/>
                <a:gd name="connsiteX0-25" fmla="*/ 741448 w 743811"/>
                <a:gd name="connsiteY0-26" fmla="*/ 327941 h 1363056"/>
                <a:gd name="connsiteX1-27" fmla="*/ 741448 w 743811"/>
                <a:gd name="connsiteY1-28" fmla="*/ 1363056 h 1363056"/>
                <a:gd name="connsiteX2-29" fmla="*/ 741448 w 743811"/>
                <a:gd name="connsiteY2-30" fmla="*/ 327941 h 1363056"/>
                <a:gd name="connsiteX0-31" fmla="*/ 741448 w 743178"/>
                <a:gd name="connsiteY0-32" fmla="*/ 327941 h 1363056"/>
                <a:gd name="connsiteX1-33" fmla="*/ 741448 w 743178"/>
                <a:gd name="connsiteY1-34" fmla="*/ 1363056 h 1363056"/>
                <a:gd name="connsiteX2-35" fmla="*/ 741448 w 743178"/>
                <a:gd name="connsiteY2-36" fmla="*/ 327941 h 1363056"/>
                <a:gd name="connsiteX0-37" fmla="*/ 741448 w 742121"/>
                <a:gd name="connsiteY0-38" fmla="*/ 327941 h 1363056"/>
                <a:gd name="connsiteX1-39" fmla="*/ 741448 w 742121"/>
                <a:gd name="connsiteY1-40" fmla="*/ 1363056 h 1363056"/>
                <a:gd name="connsiteX2-41" fmla="*/ 741448 w 742121"/>
                <a:gd name="connsiteY2-42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2121" h="1363056">
                  <a:moveTo>
                    <a:pt x="741448" y="327941"/>
                  </a:moveTo>
                  <a:cubicBezTo>
                    <a:pt x="743059" y="1088786"/>
                    <a:pt x="741249" y="617292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304270" y="2682694"/>
            <a:ext cx="1931511" cy="2501239"/>
            <a:chOff x="4572371" y="3048749"/>
            <a:chExt cx="1610179" cy="2084372"/>
          </a:xfrm>
        </p:grpSpPr>
        <p:sp>
          <p:nvSpPr>
            <p:cNvPr id="11" name="心形 10"/>
            <p:cNvSpPr/>
            <p:nvPr/>
          </p:nvSpPr>
          <p:spPr>
            <a:xfrm>
              <a:off x="4572371" y="3316159"/>
              <a:ext cx="1610179" cy="1564174"/>
            </a:xfrm>
            <a:prstGeom prst="hear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心形 8"/>
            <p:cNvSpPr/>
            <p:nvPr/>
          </p:nvSpPr>
          <p:spPr>
            <a:xfrm>
              <a:off x="4943466" y="3048749"/>
              <a:ext cx="746824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3231"/>
                <a:gd name="connsiteY0-2" fmla="*/ 327941 h 1363056"/>
                <a:gd name="connsiteX1-3" fmla="*/ 741448 w 1403231"/>
                <a:gd name="connsiteY1-4" fmla="*/ 1363056 h 1363056"/>
                <a:gd name="connsiteX2-5" fmla="*/ 741448 w 1403231"/>
                <a:gd name="connsiteY2-6" fmla="*/ 327941 h 1363056"/>
                <a:gd name="connsiteX0-7" fmla="*/ 741448 w 742788"/>
                <a:gd name="connsiteY0-8" fmla="*/ 327941 h 1363056"/>
                <a:gd name="connsiteX1-9" fmla="*/ 741448 w 742788"/>
                <a:gd name="connsiteY1-10" fmla="*/ 1363056 h 1363056"/>
                <a:gd name="connsiteX2-11" fmla="*/ 741448 w 742788"/>
                <a:gd name="connsiteY2-12" fmla="*/ 327941 h 1363056"/>
                <a:gd name="connsiteX0-13" fmla="*/ 741448 w 746824"/>
                <a:gd name="connsiteY0-14" fmla="*/ 327941 h 1363056"/>
                <a:gd name="connsiteX1-15" fmla="*/ 741448 w 746824"/>
                <a:gd name="connsiteY1-16" fmla="*/ 1363056 h 1363056"/>
                <a:gd name="connsiteX2-17" fmla="*/ 741448 w 746824"/>
                <a:gd name="connsiteY2-18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6824" h="1363056">
                  <a:moveTo>
                    <a:pt x="741448" y="327941"/>
                  </a:moveTo>
                  <a:cubicBezTo>
                    <a:pt x="747066" y="1050569"/>
                    <a:pt x="750018" y="562116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C01248"/>
                </a:gs>
                <a:gs pos="0">
                  <a:srgbClr val="FA9191">
                    <a:alpha val="85882"/>
                  </a:srgbClr>
                </a:gs>
              </a:gsLst>
              <a:lin ang="2400000" scaled="0"/>
              <a:tileRect/>
            </a:gradFill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心形 8"/>
            <p:cNvSpPr/>
            <p:nvPr/>
          </p:nvSpPr>
          <p:spPr>
            <a:xfrm flipH="1">
              <a:off x="4935738" y="3770065"/>
              <a:ext cx="741849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3231"/>
                <a:gd name="connsiteY0-2" fmla="*/ 327941 h 1363056"/>
                <a:gd name="connsiteX1-3" fmla="*/ 741448 w 1403231"/>
                <a:gd name="connsiteY1-4" fmla="*/ 1363056 h 1363056"/>
                <a:gd name="connsiteX2-5" fmla="*/ 741448 w 1403231"/>
                <a:gd name="connsiteY2-6" fmla="*/ 327941 h 1363056"/>
                <a:gd name="connsiteX0-7" fmla="*/ 741448 w 742788"/>
                <a:gd name="connsiteY0-8" fmla="*/ 327941 h 1363056"/>
                <a:gd name="connsiteX1-9" fmla="*/ 741448 w 742788"/>
                <a:gd name="connsiteY1-10" fmla="*/ 1363056 h 1363056"/>
                <a:gd name="connsiteX2-11" fmla="*/ 741448 w 742788"/>
                <a:gd name="connsiteY2-12" fmla="*/ 327941 h 1363056"/>
                <a:gd name="connsiteX0-13" fmla="*/ 741448 w 746824"/>
                <a:gd name="connsiteY0-14" fmla="*/ 327941 h 1363056"/>
                <a:gd name="connsiteX1-15" fmla="*/ 741448 w 746824"/>
                <a:gd name="connsiteY1-16" fmla="*/ 1363056 h 1363056"/>
                <a:gd name="connsiteX2-17" fmla="*/ 741448 w 746824"/>
                <a:gd name="connsiteY2-18" fmla="*/ 327941 h 1363056"/>
                <a:gd name="connsiteX0-19" fmla="*/ 741448 w 744292"/>
                <a:gd name="connsiteY0-20" fmla="*/ 327941 h 1363056"/>
                <a:gd name="connsiteX1-21" fmla="*/ 741448 w 744292"/>
                <a:gd name="connsiteY1-22" fmla="*/ 1363056 h 1363056"/>
                <a:gd name="connsiteX2-23" fmla="*/ 741448 w 744292"/>
                <a:gd name="connsiteY2-24" fmla="*/ 327941 h 1363056"/>
                <a:gd name="connsiteX0-25" fmla="*/ 741448 w 741849"/>
                <a:gd name="connsiteY0-26" fmla="*/ 327941 h 1363056"/>
                <a:gd name="connsiteX1-27" fmla="*/ 741448 w 741849"/>
                <a:gd name="connsiteY1-28" fmla="*/ 1363056 h 1363056"/>
                <a:gd name="connsiteX2-29" fmla="*/ 741448 w 741849"/>
                <a:gd name="connsiteY2-30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849" h="1363056">
                  <a:moveTo>
                    <a:pt x="741448" y="327941"/>
                  </a:moveTo>
                  <a:cubicBezTo>
                    <a:pt x="739922" y="1055331"/>
                    <a:pt x="742874" y="562116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C01248"/>
                </a:gs>
                <a:gs pos="0">
                  <a:srgbClr val="FA9191">
                    <a:alpha val="85882"/>
                  </a:srgbClr>
                </a:gs>
              </a:gsLst>
              <a:lin ang="4800000" scaled="0"/>
              <a:tileRect/>
            </a:gradFill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08410" y="4001628"/>
            <a:ext cx="1931511" cy="1877005"/>
            <a:chOff x="3744279" y="4190256"/>
            <a:chExt cx="1610179" cy="1564174"/>
          </a:xfrm>
        </p:grpSpPr>
        <p:sp>
          <p:nvSpPr>
            <p:cNvPr id="15" name="心形 14"/>
            <p:cNvSpPr/>
            <p:nvPr/>
          </p:nvSpPr>
          <p:spPr>
            <a:xfrm>
              <a:off x="3744279" y="4190256"/>
              <a:ext cx="1610179" cy="1564174"/>
            </a:xfrm>
            <a:prstGeom prst="hear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心形 10"/>
            <p:cNvSpPr/>
            <p:nvPr/>
          </p:nvSpPr>
          <p:spPr>
            <a:xfrm>
              <a:off x="4557989" y="4216878"/>
              <a:ext cx="741448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8146"/>
                <a:gd name="connsiteY0-2" fmla="*/ 327941 h 1363056"/>
                <a:gd name="connsiteX1-3" fmla="*/ 741448 w 1408146"/>
                <a:gd name="connsiteY1-4" fmla="*/ 1363056 h 1363056"/>
                <a:gd name="connsiteX2-5" fmla="*/ 741448 w 1408146"/>
                <a:gd name="connsiteY2-6" fmla="*/ 327941 h 1363056"/>
                <a:gd name="connsiteX0-7" fmla="*/ 741448 w 741448"/>
                <a:gd name="connsiteY0-8" fmla="*/ 327941 h 1363056"/>
                <a:gd name="connsiteX1-9" fmla="*/ 741448 w 741448"/>
                <a:gd name="connsiteY1-10" fmla="*/ 1363056 h 1363056"/>
                <a:gd name="connsiteX2-11" fmla="*/ 741448 w 741448"/>
                <a:gd name="connsiteY2-12" fmla="*/ 327941 h 1363056"/>
                <a:gd name="connsiteX0-13" fmla="*/ 741448 w 741448"/>
                <a:gd name="connsiteY0-14" fmla="*/ 327941 h 1363056"/>
                <a:gd name="connsiteX1-15" fmla="*/ 741448 w 741448"/>
                <a:gd name="connsiteY1-16" fmla="*/ 1363056 h 1363056"/>
                <a:gd name="connsiteX2-17" fmla="*/ 741448 w 741448"/>
                <a:gd name="connsiteY2-18" fmla="*/ 327941 h 1363056"/>
                <a:gd name="connsiteX0-19" fmla="*/ 741448 w 741448"/>
                <a:gd name="connsiteY0-20" fmla="*/ 327941 h 1363056"/>
                <a:gd name="connsiteX1-21" fmla="*/ 741448 w 741448"/>
                <a:gd name="connsiteY1-22" fmla="*/ 1363056 h 1363056"/>
                <a:gd name="connsiteX2-23" fmla="*/ 741448 w 741448"/>
                <a:gd name="connsiteY2-24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448" h="1363056">
                  <a:moveTo>
                    <a:pt x="741448" y="327941"/>
                  </a:moveTo>
                  <a:cubicBezTo>
                    <a:pt x="740678" y="1347644"/>
                    <a:pt x="741249" y="535865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>
              <a:gsLst>
                <a:gs pos="100000">
                  <a:srgbClr val="C83C00"/>
                </a:gs>
                <a:gs pos="0">
                  <a:srgbClr val="FFC800">
                    <a:alpha val="85490"/>
                  </a:srgbClr>
                </a:gs>
              </a:gsLst>
              <a:lin ang="5400000" scaled="0"/>
            </a:gradFill>
            <a:ln>
              <a:noFill/>
            </a:ln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心形 10"/>
            <p:cNvSpPr/>
            <p:nvPr/>
          </p:nvSpPr>
          <p:spPr>
            <a:xfrm flipH="1">
              <a:off x="3817988" y="4218505"/>
              <a:ext cx="741448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8146"/>
                <a:gd name="connsiteY0-2" fmla="*/ 327941 h 1363056"/>
                <a:gd name="connsiteX1-3" fmla="*/ 741448 w 1408146"/>
                <a:gd name="connsiteY1-4" fmla="*/ 1363056 h 1363056"/>
                <a:gd name="connsiteX2-5" fmla="*/ 741448 w 1408146"/>
                <a:gd name="connsiteY2-6" fmla="*/ 327941 h 1363056"/>
                <a:gd name="connsiteX0-7" fmla="*/ 741448 w 741448"/>
                <a:gd name="connsiteY0-8" fmla="*/ 327941 h 1363056"/>
                <a:gd name="connsiteX1-9" fmla="*/ 741448 w 741448"/>
                <a:gd name="connsiteY1-10" fmla="*/ 1363056 h 1363056"/>
                <a:gd name="connsiteX2-11" fmla="*/ 741448 w 741448"/>
                <a:gd name="connsiteY2-12" fmla="*/ 327941 h 1363056"/>
                <a:gd name="connsiteX0-13" fmla="*/ 741448 w 741448"/>
                <a:gd name="connsiteY0-14" fmla="*/ 327941 h 1363056"/>
                <a:gd name="connsiteX1-15" fmla="*/ 741448 w 741448"/>
                <a:gd name="connsiteY1-16" fmla="*/ 1363056 h 1363056"/>
                <a:gd name="connsiteX2-17" fmla="*/ 741448 w 741448"/>
                <a:gd name="connsiteY2-18" fmla="*/ 327941 h 1363056"/>
                <a:gd name="connsiteX0-19" fmla="*/ 741448 w 741448"/>
                <a:gd name="connsiteY0-20" fmla="*/ 327941 h 1363056"/>
                <a:gd name="connsiteX1-21" fmla="*/ 741448 w 741448"/>
                <a:gd name="connsiteY1-22" fmla="*/ 1363056 h 1363056"/>
                <a:gd name="connsiteX2-23" fmla="*/ 741448 w 741448"/>
                <a:gd name="connsiteY2-24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448" h="1363056">
                  <a:moveTo>
                    <a:pt x="741448" y="327941"/>
                  </a:moveTo>
                  <a:cubicBezTo>
                    <a:pt x="740677" y="1147620"/>
                    <a:pt x="741249" y="676359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>
              <a:gsLst>
                <a:gs pos="100000">
                  <a:srgbClr val="C83C00"/>
                </a:gs>
                <a:gs pos="0">
                  <a:srgbClr val="FFC800">
                    <a:alpha val="85490"/>
                  </a:srgbClr>
                </a:gs>
              </a:gsLst>
              <a:lin ang="4200000" scaled="0"/>
            </a:gradFill>
            <a:ln>
              <a:noFill/>
            </a:ln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678" y="2662499"/>
            <a:ext cx="1931511" cy="2521432"/>
            <a:chOff x="2962192" y="3046034"/>
            <a:chExt cx="1610179" cy="2101198"/>
          </a:xfrm>
        </p:grpSpPr>
        <p:sp>
          <p:nvSpPr>
            <p:cNvPr id="19" name="心形 18"/>
            <p:cNvSpPr/>
            <p:nvPr/>
          </p:nvSpPr>
          <p:spPr>
            <a:xfrm>
              <a:off x="2962192" y="3316159"/>
              <a:ext cx="1610179" cy="1564174"/>
            </a:xfrm>
            <a:prstGeom prst="hear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心形 17"/>
            <p:cNvSpPr/>
            <p:nvPr/>
          </p:nvSpPr>
          <p:spPr>
            <a:xfrm flipH="1">
              <a:off x="3463556" y="3046034"/>
              <a:ext cx="741787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10624"/>
                <a:gd name="connsiteY0-2" fmla="*/ 327941 h 1363056"/>
                <a:gd name="connsiteX1-3" fmla="*/ 741448 w 1410624"/>
                <a:gd name="connsiteY1-4" fmla="*/ 1363056 h 1363056"/>
                <a:gd name="connsiteX2-5" fmla="*/ 741448 w 1410624"/>
                <a:gd name="connsiteY2-6" fmla="*/ 327941 h 1363056"/>
                <a:gd name="connsiteX0-7" fmla="*/ 741448 w 743461"/>
                <a:gd name="connsiteY0-8" fmla="*/ 327941 h 1363056"/>
                <a:gd name="connsiteX1-9" fmla="*/ 741448 w 743461"/>
                <a:gd name="connsiteY1-10" fmla="*/ 1363056 h 1363056"/>
                <a:gd name="connsiteX2-11" fmla="*/ 741448 w 743461"/>
                <a:gd name="connsiteY2-12" fmla="*/ 327941 h 1363056"/>
                <a:gd name="connsiteX0-13" fmla="*/ 741448 w 741588"/>
                <a:gd name="connsiteY0-14" fmla="*/ 327941 h 1363056"/>
                <a:gd name="connsiteX1-15" fmla="*/ 741448 w 741588"/>
                <a:gd name="connsiteY1-16" fmla="*/ 1363056 h 1363056"/>
                <a:gd name="connsiteX2-17" fmla="*/ 741448 w 741588"/>
                <a:gd name="connsiteY2-18" fmla="*/ 327941 h 1363056"/>
                <a:gd name="connsiteX0-19" fmla="*/ 741448 w 741787"/>
                <a:gd name="connsiteY0-20" fmla="*/ 327941 h 1363056"/>
                <a:gd name="connsiteX1-21" fmla="*/ 741448 w 741787"/>
                <a:gd name="connsiteY1-22" fmla="*/ 1363056 h 1363056"/>
                <a:gd name="connsiteX2-23" fmla="*/ 741448 w 741787"/>
                <a:gd name="connsiteY2-24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787" h="1363056">
                  <a:moveTo>
                    <a:pt x="741448" y="327941"/>
                  </a:moveTo>
                  <a:cubicBezTo>
                    <a:pt x="742304" y="899098"/>
                    <a:pt x="741249" y="512051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>
              <a:gsLst>
                <a:gs pos="100000">
                  <a:srgbClr val="B4E664"/>
                </a:gs>
                <a:gs pos="0">
                  <a:srgbClr val="0F9605">
                    <a:alpha val="85098"/>
                  </a:srgbClr>
                </a:gs>
              </a:gsLst>
              <a:lin ang="16800000" scaled="0"/>
            </a:gra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心形 17"/>
            <p:cNvSpPr/>
            <p:nvPr/>
          </p:nvSpPr>
          <p:spPr>
            <a:xfrm>
              <a:off x="3464728" y="3784176"/>
              <a:ext cx="741787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10624"/>
                <a:gd name="connsiteY0-2" fmla="*/ 327941 h 1363056"/>
                <a:gd name="connsiteX1-3" fmla="*/ 741448 w 1410624"/>
                <a:gd name="connsiteY1-4" fmla="*/ 1363056 h 1363056"/>
                <a:gd name="connsiteX2-5" fmla="*/ 741448 w 1410624"/>
                <a:gd name="connsiteY2-6" fmla="*/ 327941 h 1363056"/>
                <a:gd name="connsiteX0-7" fmla="*/ 741448 w 743461"/>
                <a:gd name="connsiteY0-8" fmla="*/ 327941 h 1363056"/>
                <a:gd name="connsiteX1-9" fmla="*/ 741448 w 743461"/>
                <a:gd name="connsiteY1-10" fmla="*/ 1363056 h 1363056"/>
                <a:gd name="connsiteX2-11" fmla="*/ 741448 w 743461"/>
                <a:gd name="connsiteY2-12" fmla="*/ 327941 h 1363056"/>
                <a:gd name="connsiteX0-13" fmla="*/ 741448 w 741588"/>
                <a:gd name="connsiteY0-14" fmla="*/ 327941 h 1363056"/>
                <a:gd name="connsiteX1-15" fmla="*/ 741448 w 741588"/>
                <a:gd name="connsiteY1-16" fmla="*/ 1363056 h 1363056"/>
                <a:gd name="connsiteX2-17" fmla="*/ 741448 w 741588"/>
                <a:gd name="connsiteY2-18" fmla="*/ 327941 h 1363056"/>
                <a:gd name="connsiteX0-19" fmla="*/ 741448 w 741787"/>
                <a:gd name="connsiteY0-20" fmla="*/ 327941 h 1363056"/>
                <a:gd name="connsiteX1-21" fmla="*/ 741448 w 741787"/>
                <a:gd name="connsiteY1-22" fmla="*/ 1363056 h 1363056"/>
                <a:gd name="connsiteX2-23" fmla="*/ 741448 w 741787"/>
                <a:gd name="connsiteY2-24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787" h="1363056">
                  <a:moveTo>
                    <a:pt x="741448" y="327941"/>
                  </a:moveTo>
                  <a:cubicBezTo>
                    <a:pt x="742304" y="899098"/>
                    <a:pt x="741249" y="512051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>
              <a:gsLst>
                <a:gs pos="100000">
                  <a:srgbClr val="B4E664"/>
                </a:gs>
                <a:gs pos="0">
                  <a:srgbClr val="0F9605">
                    <a:alpha val="85098"/>
                  </a:srgbClr>
                </a:gs>
              </a:gsLst>
              <a:lin ang="16800000" scaled="0"/>
            </a:gra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552156" y="1717816"/>
            <a:ext cx="701139" cy="923990"/>
            <a:chOff x="2962192" y="3046034"/>
            <a:chExt cx="1610179" cy="2121193"/>
          </a:xfrm>
        </p:grpSpPr>
        <p:sp>
          <p:nvSpPr>
            <p:cNvPr id="23" name="心形 22"/>
            <p:cNvSpPr/>
            <p:nvPr/>
          </p:nvSpPr>
          <p:spPr>
            <a:xfrm>
              <a:off x="2962192" y="3316159"/>
              <a:ext cx="1610179" cy="1564174"/>
            </a:xfrm>
            <a:prstGeom prst="hear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心形 17"/>
            <p:cNvSpPr/>
            <p:nvPr/>
          </p:nvSpPr>
          <p:spPr>
            <a:xfrm flipH="1">
              <a:off x="3463556" y="3046034"/>
              <a:ext cx="741787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10624"/>
                <a:gd name="connsiteY0-2" fmla="*/ 327941 h 1363056"/>
                <a:gd name="connsiteX1-3" fmla="*/ 741448 w 1410624"/>
                <a:gd name="connsiteY1-4" fmla="*/ 1363056 h 1363056"/>
                <a:gd name="connsiteX2-5" fmla="*/ 741448 w 1410624"/>
                <a:gd name="connsiteY2-6" fmla="*/ 327941 h 1363056"/>
                <a:gd name="connsiteX0-7" fmla="*/ 741448 w 743461"/>
                <a:gd name="connsiteY0-8" fmla="*/ 327941 h 1363056"/>
                <a:gd name="connsiteX1-9" fmla="*/ 741448 w 743461"/>
                <a:gd name="connsiteY1-10" fmla="*/ 1363056 h 1363056"/>
                <a:gd name="connsiteX2-11" fmla="*/ 741448 w 743461"/>
                <a:gd name="connsiteY2-12" fmla="*/ 327941 h 1363056"/>
                <a:gd name="connsiteX0-13" fmla="*/ 741448 w 741588"/>
                <a:gd name="connsiteY0-14" fmla="*/ 327941 h 1363056"/>
                <a:gd name="connsiteX1-15" fmla="*/ 741448 w 741588"/>
                <a:gd name="connsiteY1-16" fmla="*/ 1363056 h 1363056"/>
                <a:gd name="connsiteX2-17" fmla="*/ 741448 w 741588"/>
                <a:gd name="connsiteY2-18" fmla="*/ 327941 h 1363056"/>
                <a:gd name="connsiteX0-19" fmla="*/ 741448 w 741787"/>
                <a:gd name="connsiteY0-20" fmla="*/ 327941 h 1363056"/>
                <a:gd name="connsiteX1-21" fmla="*/ 741448 w 741787"/>
                <a:gd name="connsiteY1-22" fmla="*/ 1363056 h 1363056"/>
                <a:gd name="connsiteX2-23" fmla="*/ 741448 w 741787"/>
                <a:gd name="connsiteY2-24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787" h="1363056">
                  <a:moveTo>
                    <a:pt x="741448" y="327941"/>
                  </a:moveTo>
                  <a:cubicBezTo>
                    <a:pt x="742304" y="899098"/>
                    <a:pt x="741249" y="512051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>
              <a:gsLst>
                <a:gs pos="100000">
                  <a:srgbClr val="B4E664"/>
                </a:gs>
                <a:gs pos="0">
                  <a:srgbClr val="0F9605">
                    <a:alpha val="85098"/>
                  </a:srgbClr>
                </a:gs>
              </a:gsLst>
              <a:lin ang="16800000" scaled="0"/>
            </a:gra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心形 17"/>
            <p:cNvSpPr/>
            <p:nvPr/>
          </p:nvSpPr>
          <p:spPr>
            <a:xfrm>
              <a:off x="3463868" y="3804170"/>
              <a:ext cx="741787" cy="1363057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10624"/>
                <a:gd name="connsiteY0-2" fmla="*/ 327941 h 1363056"/>
                <a:gd name="connsiteX1-3" fmla="*/ 741448 w 1410624"/>
                <a:gd name="connsiteY1-4" fmla="*/ 1363056 h 1363056"/>
                <a:gd name="connsiteX2-5" fmla="*/ 741448 w 1410624"/>
                <a:gd name="connsiteY2-6" fmla="*/ 327941 h 1363056"/>
                <a:gd name="connsiteX0-7" fmla="*/ 741448 w 743461"/>
                <a:gd name="connsiteY0-8" fmla="*/ 327941 h 1363056"/>
                <a:gd name="connsiteX1-9" fmla="*/ 741448 w 743461"/>
                <a:gd name="connsiteY1-10" fmla="*/ 1363056 h 1363056"/>
                <a:gd name="connsiteX2-11" fmla="*/ 741448 w 743461"/>
                <a:gd name="connsiteY2-12" fmla="*/ 327941 h 1363056"/>
                <a:gd name="connsiteX0-13" fmla="*/ 741448 w 741588"/>
                <a:gd name="connsiteY0-14" fmla="*/ 327941 h 1363056"/>
                <a:gd name="connsiteX1-15" fmla="*/ 741448 w 741588"/>
                <a:gd name="connsiteY1-16" fmla="*/ 1363056 h 1363056"/>
                <a:gd name="connsiteX2-17" fmla="*/ 741448 w 741588"/>
                <a:gd name="connsiteY2-18" fmla="*/ 327941 h 1363056"/>
                <a:gd name="connsiteX0-19" fmla="*/ 741448 w 741787"/>
                <a:gd name="connsiteY0-20" fmla="*/ 327941 h 1363056"/>
                <a:gd name="connsiteX1-21" fmla="*/ 741448 w 741787"/>
                <a:gd name="connsiteY1-22" fmla="*/ 1363056 h 1363056"/>
                <a:gd name="connsiteX2-23" fmla="*/ 741448 w 741787"/>
                <a:gd name="connsiteY2-24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787" h="1363056">
                  <a:moveTo>
                    <a:pt x="741448" y="327941"/>
                  </a:moveTo>
                  <a:cubicBezTo>
                    <a:pt x="742304" y="899098"/>
                    <a:pt x="741249" y="512051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>
              <a:gsLst>
                <a:gs pos="100000">
                  <a:srgbClr val="B4E664"/>
                </a:gs>
                <a:gs pos="0">
                  <a:srgbClr val="0F9605">
                    <a:alpha val="85098"/>
                  </a:srgbClr>
                </a:gs>
              </a:gsLst>
              <a:lin ang="16800000" scaled="0"/>
            </a:gradFill>
            <a:ln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462592" y="3805039"/>
            <a:ext cx="773871" cy="1020622"/>
            <a:chOff x="4572371" y="3048749"/>
            <a:chExt cx="1610179" cy="2122820"/>
          </a:xfrm>
        </p:grpSpPr>
        <p:sp>
          <p:nvSpPr>
            <p:cNvPr id="31" name="心形 30"/>
            <p:cNvSpPr/>
            <p:nvPr/>
          </p:nvSpPr>
          <p:spPr>
            <a:xfrm>
              <a:off x="4572371" y="3316159"/>
              <a:ext cx="1610179" cy="1564174"/>
            </a:xfrm>
            <a:prstGeom prst="heart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心形 8"/>
            <p:cNvSpPr/>
            <p:nvPr/>
          </p:nvSpPr>
          <p:spPr>
            <a:xfrm>
              <a:off x="4943466" y="3048749"/>
              <a:ext cx="746824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3231"/>
                <a:gd name="connsiteY0-2" fmla="*/ 327941 h 1363056"/>
                <a:gd name="connsiteX1-3" fmla="*/ 741448 w 1403231"/>
                <a:gd name="connsiteY1-4" fmla="*/ 1363056 h 1363056"/>
                <a:gd name="connsiteX2-5" fmla="*/ 741448 w 1403231"/>
                <a:gd name="connsiteY2-6" fmla="*/ 327941 h 1363056"/>
                <a:gd name="connsiteX0-7" fmla="*/ 741448 w 742788"/>
                <a:gd name="connsiteY0-8" fmla="*/ 327941 h 1363056"/>
                <a:gd name="connsiteX1-9" fmla="*/ 741448 w 742788"/>
                <a:gd name="connsiteY1-10" fmla="*/ 1363056 h 1363056"/>
                <a:gd name="connsiteX2-11" fmla="*/ 741448 w 742788"/>
                <a:gd name="connsiteY2-12" fmla="*/ 327941 h 1363056"/>
                <a:gd name="connsiteX0-13" fmla="*/ 741448 w 746824"/>
                <a:gd name="connsiteY0-14" fmla="*/ 327941 h 1363056"/>
                <a:gd name="connsiteX1-15" fmla="*/ 741448 w 746824"/>
                <a:gd name="connsiteY1-16" fmla="*/ 1363056 h 1363056"/>
                <a:gd name="connsiteX2-17" fmla="*/ 741448 w 746824"/>
                <a:gd name="connsiteY2-18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6824" h="1363056">
                  <a:moveTo>
                    <a:pt x="741448" y="327941"/>
                  </a:moveTo>
                  <a:cubicBezTo>
                    <a:pt x="747066" y="1050569"/>
                    <a:pt x="750018" y="562116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C01248"/>
                </a:gs>
                <a:gs pos="0">
                  <a:srgbClr val="FA9191">
                    <a:alpha val="85882"/>
                  </a:srgbClr>
                </a:gs>
              </a:gsLst>
              <a:lin ang="2400000" scaled="0"/>
              <a:tileRect/>
            </a:gradFill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心形 8"/>
            <p:cNvSpPr/>
            <p:nvPr/>
          </p:nvSpPr>
          <p:spPr>
            <a:xfrm flipH="1">
              <a:off x="4948440" y="3808513"/>
              <a:ext cx="741849" cy="1363056"/>
            </a:xfrm>
            <a:custGeom>
              <a:avLst/>
              <a:gdLst>
                <a:gd name="connsiteX0" fmla="*/ 736082 w 1472164"/>
                <a:gd name="connsiteY0" fmla="*/ 345038 h 1380153"/>
                <a:gd name="connsiteX1" fmla="*/ 736082 w 1472164"/>
                <a:gd name="connsiteY1" fmla="*/ 1380153 h 1380153"/>
                <a:gd name="connsiteX2" fmla="*/ 736082 w 1472164"/>
                <a:gd name="connsiteY2" fmla="*/ 345038 h 1380153"/>
                <a:gd name="connsiteX0-1" fmla="*/ 741448 w 1403231"/>
                <a:gd name="connsiteY0-2" fmla="*/ 327941 h 1363056"/>
                <a:gd name="connsiteX1-3" fmla="*/ 741448 w 1403231"/>
                <a:gd name="connsiteY1-4" fmla="*/ 1363056 h 1363056"/>
                <a:gd name="connsiteX2-5" fmla="*/ 741448 w 1403231"/>
                <a:gd name="connsiteY2-6" fmla="*/ 327941 h 1363056"/>
                <a:gd name="connsiteX0-7" fmla="*/ 741448 w 742788"/>
                <a:gd name="connsiteY0-8" fmla="*/ 327941 h 1363056"/>
                <a:gd name="connsiteX1-9" fmla="*/ 741448 w 742788"/>
                <a:gd name="connsiteY1-10" fmla="*/ 1363056 h 1363056"/>
                <a:gd name="connsiteX2-11" fmla="*/ 741448 w 742788"/>
                <a:gd name="connsiteY2-12" fmla="*/ 327941 h 1363056"/>
                <a:gd name="connsiteX0-13" fmla="*/ 741448 w 746824"/>
                <a:gd name="connsiteY0-14" fmla="*/ 327941 h 1363056"/>
                <a:gd name="connsiteX1-15" fmla="*/ 741448 w 746824"/>
                <a:gd name="connsiteY1-16" fmla="*/ 1363056 h 1363056"/>
                <a:gd name="connsiteX2-17" fmla="*/ 741448 w 746824"/>
                <a:gd name="connsiteY2-18" fmla="*/ 327941 h 1363056"/>
                <a:gd name="connsiteX0-19" fmla="*/ 741448 w 744292"/>
                <a:gd name="connsiteY0-20" fmla="*/ 327941 h 1363056"/>
                <a:gd name="connsiteX1-21" fmla="*/ 741448 w 744292"/>
                <a:gd name="connsiteY1-22" fmla="*/ 1363056 h 1363056"/>
                <a:gd name="connsiteX2-23" fmla="*/ 741448 w 744292"/>
                <a:gd name="connsiteY2-24" fmla="*/ 327941 h 1363056"/>
                <a:gd name="connsiteX0-25" fmla="*/ 741448 w 741849"/>
                <a:gd name="connsiteY0-26" fmla="*/ 327941 h 1363056"/>
                <a:gd name="connsiteX1-27" fmla="*/ 741448 w 741849"/>
                <a:gd name="connsiteY1-28" fmla="*/ 1363056 h 1363056"/>
                <a:gd name="connsiteX2-29" fmla="*/ 741448 w 741849"/>
                <a:gd name="connsiteY2-30" fmla="*/ 327941 h 136305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741849" h="1363056">
                  <a:moveTo>
                    <a:pt x="741448" y="327941"/>
                  </a:moveTo>
                  <a:cubicBezTo>
                    <a:pt x="739922" y="1055331"/>
                    <a:pt x="742874" y="562116"/>
                    <a:pt x="741448" y="1363056"/>
                  </a:cubicBezTo>
                  <a:cubicBezTo>
                    <a:pt x="-761386" y="327941"/>
                    <a:pt x="434747" y="-477148"/>
                    <a:pt x="741448" y="32794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C01248"/>
                </a:gs>
                <a:gs pos="0">
                  <a:srgbClr val="FA9191">
                    <a:alpha val="85882"/>
                  </a:srgbClr>
                </a:gs>
              </a:gsLst>
              <a:lin ang="4800000" scaled="0"/>
              <a:tileRect/>
            </a:gradFill>
            <a:ln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5459104" y="3292873"/>
            <a:ext cx="67313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Viết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4 - 6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chủ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đề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</a:t>
            </a:r>
            <a:r>
              <a:rPr lang="en-US" sz="3600" dirty="0" err="1" smtClean="0"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khai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đoạn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văn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en-US" sz="3600" dirty="0" err="1" smtClean="0">
                <a:ea typeface="Calibri" pitchFamily="34" charset="0"/>
                <a:cs typeface="Times New Roman" pitchFamily="18" charset="0"/>
              </a:rPr>
              <a:t>ó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</a:t>
            </a:r>
            <a:r>
              <a:rPr lang="en-US" sz="3600" dirty="0" err="1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</a:t>
            </a:r>
            <a:r>
              <a:rPr lang="en-US" sz="3600" dirty="0" err="1" smtClean="0">
                <a:ea typeface="Calibri" pitchFamily="34" charset="0"/>
                <a:cs typeface="Times New Roman" pitchFamily="18" charset="0"/>
              </a:rPr>
              <a:t>í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en-US" sz="3600" dirty="0" err="1" smtClean="0">
                <a:ea typeface="Calibri" pitchFamily="34" charset="0"/>
                <a:cs typeface="Times New Roman" pitchFamily="18" charset="0"/>
              </a:rPr>
              <a:t>à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</a:t>
            </a:r>
            <a:r>
              <a:rPr lang="en-US" sz="3600" dirty="0" err="1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đẳng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lập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Gạch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chân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en-US" sz="3600" dirty="0"/>
          </a:p>
        </p:txBody>
      </p:sp>
      <p:sp>
        <p:nvSpPr>
          <p:cNvPr id="47" name="Rectangle 46"/>
          <p:cNvSpPr/>
          <p:nvPr/>
        </p:nvSpPr>
        <p:spPr>
          <a:xfrm>
            <a:off x="5691115" y="1579297"/>
            <a:ext cx="6499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sánh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đẳng</a:t>
            </a:r>
            <a:r>
              <a:rPr lang="en-US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lập</a:t>
            </a:r>
            <a:endParaRPr lang="en-US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91072" y="58011"/>
            <a:ext cx="11767332" cy="18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1500" b="1" dirty="0" err="1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Tạm</a:t>
            </a:r>
            <a:r>
              <a:rPr lang="en-US" altLang="zh-CN" sz="11500" b="1" dirty="0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 </a:t>
            </a:r>
            <a:r>
              <a:rPr lang="en-US" altLang="zh-CN" sz="11500" b="1" dirty="0" err="1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biệt</a:t>
            </a:r>
            <a:r>
              <a:rPr lang="en-US" altLang="zh-CN" sz="11500" b="1" dirty="0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 </a:t>
            </a:r>
            <a:r>
              <a:rPr lang="en-US" altLang="zh-CN" sz="11500" b="1" dirty="0" err="1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các</a:t>
            </a:r>
            <a:r>
              <a:rPr lang="en-US" altLang="zh-CN" sz="11500" b="1" dirty="0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 </a:t>
            </a:r>
            <a:r>
              <a:rPr lang="en-US" altLang="zh-CN" sz="11500" b="1" dirty="0" err="1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em</a:t>
            </a:r>
            <a:r>
              <a:rPr lang="en-US" altLang="zh-CN" sz="11500" b="1" dirty="0" smtClean="0">
                <a:solidFill>
                  <a:srgbClr val="78A81F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!!!</a:t>
            </a:r>
            <a:endParaRPr lang="zh-CN" altLang="en-US" sz="11500" b="1" dirty="0">
              <a:solidFill>
                <a:srgbClr val="78A81F"/>
              </a:solidFill>
              <a:latin typeface="Times New Roman" pitchFamily="18" charset="0"/>
              <a:ea typeface="迷你简卡通" pitchFamily="65" charset="-122"/>
              <a:cs typeface="Times New Roman" pitchFamily="18" charset="0"/>
            </a:endParaRPr>
          </a:p>
        </p:txBody>
      </p:sp>
      <p:pic>
        <p:nvPicPr>
          <p:cNvPr id="3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78013"/>
            <a:ext cx="7983940" cy="4961876"/>
          </a:xfrm>
          <a:prstGeom prst="rect">
            <a:avLst/>
          </a:prstGeom>
        </p:spPr>
      </p:pic>
      <p:pic>
        <p:nvPicPr>
          <p:cNvPr id="4" name="Picture 3" descr="e7fc442462a551bcdeae9aa2cf7566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7272" y="3374859"/>
            <a:ext cx="3483141" cy="348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290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2635" y="-1"/>
            <a:ext cx="12194366" cy="6955621"/>
            <a:chOff x="-2635" y="-1"/>
            <a:chExt cx="12194366" cy="695562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8" y="-1"/>
              <a:ext cx="12187778" cy="695562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189"/>
            <a:stretch>
              <a:fillRect/>
            </a:stretch>
          </p:blipFill>
          <p:spPr>
            <a:xfrm>
              <a:off x="1318" y="6233755"/>
              <a:ext cx="12190413" cy="721865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-2635" y="3976894"/>
              <a:ext cx="12191731" cy="2617793"/>
              <a:chOff x="0" y="2850249"/>
              <a:chExt cx="8190138" cy="1758576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850249"/>
                <a:ext cx="4095069" cy="1758576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095069" y="2850249"/>
                <a:ext cx="4095069" cy="1758576"/>
              </a:xfrm>
              <a:prstGeom prst="rect">
                <a:avLst/>
              </a:prstGeom>
            </p:spPr>
          </p:pic>
        </p:grpSp>
      </p:grpSp>
      <p:sp>
        <p:nvSpPr>
          <p:cNvPr id="104" name="Text Box 2"/>
          <p:cNvSpPr txBox="1">
            <a:spLocks noChangeArrowheads="1"/>
          </p:cNvSpPr>
          <p:nvPr/>
        </p:nvSpPr>
        <p:spPr bwMode="auto">
          <a:xfrm>
            <a:off x="3530279" y="-1"/>
            <a:ext cx="4004841" cy="1581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10000"/>
              </a:lnSpc>
              <a:defRPr sz="3500" b="1" baseline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eaLnBrk="0" hangingPunct="0">
              <a:defRPr baseline="-25000">
                <a:latin typeface="Arial" panose="020B0604020202020204" pitchFamily="34" charset="0"/>
              </a:defRPr>
            </a:lvl2pPr>
            <a:lvl3pPr marL="1143000" indent="-228600" eaLnBrk="0" hangingPunct="0">
              <a:defRPr baseline="-25000">
                <a:latin typeface="Arial" panose="020B0604020202020204" pitchFamily="34" charset="0"/>
              </a:defRPr>
            </a:lvl3pPr>
            <a:lvl4pPr marL="1600200" indent="-228600" eaLnBrk="0" hangingPunct="0">
              <a:defRPr baseline="-25000">
                <a:latin typeface="Arial" panose="020B0604020202020204" pitchFamily="34" charset="0"/>
              </a:defRPr>
            </a:lvl4pPr>
            <a:lvl5pPr marL="2057400" indent="-228600" eaLnBrk="0" hangingPunct="0">
              <a:defRPr baseline="-25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aseline="-25000"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zh-CN" sz="8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Bố</a:t>
            </a:r>
            <a:r>
              <a:rPr lang="en-US" altLang="zh-CN" sz="8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 </a:t>
            </a:r>
            <a:r>
              <a:rPr lang="en-US" altLang="zh-CN" sz="8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cục</a:t>
            </a:r>
            <a:endParaRPr lang="en-US" altLang="zh-CN" sz="88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迷你简卡通" pitchFamily="65" charset="-122"/>
              <a:cs typeface="Times New Roman" pitchFamily="18" charset="0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1305187" y="1355677"/>
            <a:ext cx="3062529" cy="3808094"/>
            <a:chOff x="991297" y="1153743"/>
            <a:chExt cx="2297196" cy="2855409"/>
          </a:xfrm>
        </p:grpSpPr>
        <p:cxnSp>
          <p:nvCxnSpPr>
            <p:cNvPr id="106" name="直接连接符 105"/>
            <p:cNvCxnSpPr/>
            <p:nvPr/>
          </p:nvCxnSpPr>
          <p:spPr>
            <a:xfrm flipV="1">
              <a:off x="2598057" y="1600373"/>
              <a:ext cx="521351" cy="1955627"/>
            </a:xfrm>
            <a:prstGeom prst="line">
              <a:avLst/>
            </a:prstGeom>
            <a:noFill/>
            <a:ln w="19050" cap="flat" cmpd="sng" algn="ctr">
              <a:solidFill>
                <a:srgbClr val="E2C17E"/>
              </a:solidFill>
              <a:prstDash val="solid"/>
            </a:ln>
            <a:effectLst/>
          </p:spPr>
        </p:cxnSp>
        <p:cxnSp>
          <p:nvCxnSpPr>
            <p:cNvPr id="107" name="直接连接符 106"/>
            <p:cNvCxnSpPr/>
            <p:nvPr/>
          </p:nvCxnSpPr>
          <p:spPr>
            <a:xfrm flipH="1">
              <a:off x="1280310" y="1398918"/>
              <a:ext cx="1439378" cy="1124015"/>
            </a:xfrm>
            <a:prstGeom prst="line">
              <a:avLst/>
            </a:prstGeom>
            <a:noFill/>
            <a:ln w="19050" cap="flat" cmpd="sng" algn="ctr">
              <a:solidFill>
                <a:srgbClr val="E2C17E"/>
              </a:solidFill>
              <a:prstDash val="solid"/>
            </a:ln>
            <a:effectLst/>
          </p:spPr>
        </p:cxnSp>
        <p:grpSp>
          <p:nvGrpSpPr>
            <p:cNvPr id="108" name="组合 107"/>
            <p:cNvGrpSpPr/>
            <p:nvPr/>
          </p:nvGrpSpPr>
          <p:grpSpPr>
            <a:xfrm>
              <a:off x="2575488" y="1153743"/>
              <a:ext cx="713005" cy="713005"/>
              <a:chOff x="2575488" y="1153743"/>
              <a:chExt cx="713005" cy="713005"/>
            </a:xfrm>
          </p:grpSpPr>
          <p:grpSp>
            <p:nvGrpSpPr>
              <p:cNvPr id="116" name="组合 115"/>
              <p:cNvGrpSpPr/>
              <p:nvPr/>
            </p:nvGrpSpPr>
            <p:grpSpPr>
              <a:xfrm rot="1540888">
                <a:off x="2575488" y="1153743"/>
                <a:ext cx="713005" cy="713005"/>
                <a:chOff x="1259632" y="764704"/>
                <a:chExt cx="1728192" cy="1728192"/>
              </a:xfrm>
            </p:grpSpPr>
            <p:sp>
              <p:nvSpPr>
                <p:cNvPr id="118" name="椭圆 117"/>
                <p:cNvSpPr/>
                <p:nvPr/>
              </p:nvSpPr>
              <p:spPr>
                <a:xfrm>
                  <a:off x="1259632" y="764704"/>
                  <a:ext cx="1728192" cy="17281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9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9" name="椭圆 118"/>
                <p:cNvSpPr/>
                <p:nvPr/>
              </p:nvSpPr>
              <p:spPr>
                <a:xfrm>
                  <a:off x="1619672" y="1124744"/>
                  <a:ext cx="100811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397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17" name="TextBox 116"/>
              <p:cNvSpPr txBox="1"/>
              <p:nvPr/>
            </p:nvSpPr>
            <p:spPr>
              <a:xfrm>
                <a:off x="2710429" y="1388224"/>
                <a:ext cx="450435" cy="318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algn="ctr">
                  <a:defRPr/>
                </a:pPr>
                <a:r>
                  <a:rPr lang="en-US" altLang="zh-CN" sz="2700" dirty="0">
                    <a:solidFill>
                      <a:srgbClr val="A87756"/>
                    </a:solidFill>
                    <a:effectLst>
                      <a:outerShdw dist="25400" dir="5400000" algn="t" rotWithShape="0">
                        <a:sysClr val="window" lastClr="FFFFFF">
                          <a:alpha val="29000"/>
                        </a:sysClr>
                      </a:outerShdw>
                    </a:effectLst>
                    <a:latin typeface="+mj-lt"/>
                    <a:cs typeface="Times New Roman" panose="02020603050405020304" pitchFamily="18" charset="0"/>
                  </a:rPr>
                  <a:t>1</a:t>
                </a:r>
                <a:endParaRPr lang="zh-CN" altLang="en-US" sz="2700" dirty="0">
                  <a:solidFill>
                    <a:srgbClr val="A87756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991297" y="2260232"/>
              <a:ext cx="1748920" cy="1748920"/>
              <a:chOff x="1193733" y="1824833"/>
              <a:chExt cx="1748920" cy="1748920"/>
            </a:xfrm>
          </p:grpSpPr>
          <p:grpSp>
            <p:nvGrpSpPr>
              <p:cNvPr id="110" name="组合 109"/>
              <p:cNvGrpSpPr/>
              <p:nvPr/>
            </p:nvGrpSpPr>
            <p:grpSpPr>
              <a:xfrm>
                <a:off x="1193733" y="1824833"/>
                <a:ext cx="1748920" cy="1748920"/>
                <a:chOff x="1193733" y="1824833"/>
                <a:chExt cx="1748920" cy="1748920"/>
              </a:xfrm>
            </p:grpSpPr>
            <p:sp>
              <p:nvSpPr>
                <p:cNvPr id="114" name="椭圆 113"/>
                <p:cNvSpPr/>
                <p:nvPr/>
              </p:nvSpPr>
              <p:spPr>
                <a:xfrm>
                  <a:off x="1193733" y="1824833"/>
                  <a:ext cx="1748920" cy="1748920"/>
                </a:xfrm>
                <a:prstGeom prst="ellipse">
                  <a:avLst/>
                </a:prstGeom>
                <a:solidFill>
                  <a:srgbClr val="E7CC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4EA558"/>
                    </a:solidFill>
                  </a:endParaRPr>
                </a:p>
              </p:txBody>
            </p:sp>
            <p:sp>
              <p:nvSpPr>
                <p:cNvPr id="115" name="椭圆 114"/>
                <p:cNvSpPr/>
                <p:nvPr/>
              </p:nvSpPr>
              <p:spPr>
                <a:xfrm>
                  <a:off x="1364157" y="1995257"/>
                  <a:ext cx="1408072" cy="140807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4EA558"/>
                    </a:solidFill>
                  </a:endParaRPr>
                </a:p>
              </p:txBody>
            </p:sp>
          </p:grpSp>
          <p:grpSp>
            <p:nvGrpSpPr>
              <p:cNvPr id="111" name="组合 110"/>
              <p:cNvGrpSpPr/>
              <p:nvPr/>
            </p:nvGrpSpPr>
            <p:grpSpPr>
              <a:xfrm>
                <a:off x="1360758" y="2095304"/>
                <a:ext cx="1337050" cy="1179816"/>
                <a:chOff x="1360758" y="2095304"/>
                <a:chExt cx="1337050" cy="1179816"/>
              </a:xfrm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1861804" y="2095304"/>
                  <a:ext cx="381404" cy="43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dirty="0" smtClean="0">
                      <a:solidFill>
                        <a:schemeClr val="bg1"/>
                      </a:solidFill>
                      <a:latin typeface="Broadway" panose="04040905080B02020502" pitchFamily="82" charset="0"/>
                    </a:rPr>
                    <a:t>I.</a:t>
                  </a:r>
                  <a:endParaRPr lang="zh-CN" altLang="en-US" sz="3200" dirty="0">
                    <a:solidFill>
                      <a:schemeClr val="bg1"/>
                    </a:solidFill>
                    <a:latin typeface="Broadway" panose="04040905080B02020502" pitchFamily="82" charset="0"/>
                  </a:endParaRPr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1360758" y="2467394"/>
                  <a:ext cx="1337050" cy="80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altLang="zh-CN" sz="32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loại</a:t>
                  </a:r>
                  <a:r>
                    <a:rPr lang="en-US" altLang="zh-CN" sz="32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từ</a:t>
                  </a:r>
                  <a:r>
                    <a:rPr lang="en-US" altLang="zh-CN" sz="32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ghép</a:t>
                  </a:r>
                  <a:endParaRPr lang="zh-CN" alt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20" name="组合 119"/>
          <p:cNvGrpSpPr/>
          <p:nvPr/>
        </p:nvGrpSpPr>
        <p:grpSpPr>
          <a:xfrm>
            <a:off x="3641681" y="1724948"/>
            <a:ext cx="2265516" cy="4269251"/>
            <a:chOff x="2743897" y="1430632"/>
            <a:chExt cx="1699358" cy="3201197"/>
          </a:xfrm>
        </p:grpSpPr>
        <p:cxnSp>
          <p:nvCxnSpPr>
            <p:cNvPr id="121" name="直接连接符 120"/>
            <p:cNvCxnSpPr/>
            <p:nvPr/>
          </p:nvCxnSpPr>
          <p:spPr>
            <a:xfrm flipH="1" flipV="1">
              <a:off x="4081617" y="1787134"/>
              <a:ext cx="336175" cy="1850531"/>
            </a:xfrm>
            <a:prstGeom prst="line">
              <a:avLst/>
            </a:prstGeom>
            <a:noFill/>
            <a:ln w="19050" cap="flat" cmpd="sng" algn="ctr">
              <a:solidFill>
                <a:srgbClr val="E2C17E"/>
              </a:solidFill>
              <a:prstDash val="solid"/>
            </a:ln>
            <a:effectLst/>
          </p:spPr>
        </p:cxnSp>
        <p:cxnSp>
          <p:nvCxnSpPr>
            <p:cNvPr id="122" name="直接连接符 121"/>
            <p:cNvCxnSpPr/>
            <p:nvPr/>
          </p:nvCxnSpPr>
          <p:spPr>
            <a:xfrm flipH="1">
              <a:off x="2785388" y="1787134"/>
              <a:ext cx="816202" cy="1850530"/>
            </a:xfrm>
            <a:prstGeom prst="line">
              <a:avLst/>
            </a:prstGeom>
            <a:noFill/>
            <a:ln w="19050" cap="flat" cmpd="sng" algn="ctr">
              <a:solidFill>
                <a:srgbClr val="E2C17E"/>
              </a:solidFill>
              <a:prstDash val="solid"/>
            </a:ln>
            <a:effectLst/>
          </p:spPr>
        </p:cxnSp>
        <p:grpSp>
          <p:nvGrpSpPr>
            <p:cNvPr id="123" name="组合 122"/>
            <p:cNvGrpSpPr/>
            <p:nvPr/>
          </p:nvGrpSpPr>
          <p:grpSpPr>
            <a:xfrm>
              <a:off x="3517155" y="1430632"/>
              <a:ext cx="713005" cy="713005"/>
              <a:chOff x="3517155" y="1430632"/>
              <a:chExt cx="713005" cy="713005"/>
            </a:xfrm>
          </p:grpSpPr>
          <p:grpSp>
            <p:nvGrpSpPr>
              <p:cNvPr id="131" name="组合 130"/>
              <p:cNvGrpSpPr/>
              <p:nvPr/>
            </p:nvGrpSpPr>
            <p:grpSpPr>
              <a:xfrm>
                <a:off x="3517155" y="1430632"/>
                <a:ext cx="713005" cy="713005"/>
                <a:chOff x="1259632" y="764704"/>
                <a:chExt cx="1728192" cy="1728192"/>
              </a:xfrm>
            </p:grpSpPr>
            <p:sp>
              <p:nvSpPr>
                <p:cNvPr id="133" name="椭圆 132"/>
                <p:cNvSpPr/>
                <p:nvPr/>
              </p:nvSpPr>
              <p:spPr>
                <a:xfrm>
                  <a:off x="1259632" y="764704"/>
                  <a:ext cx="1728192" cy="17281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9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4" name="椭圆 133"/>
                <p:cNvSpPr/>
                <p:nvPr/>
              </p:nvSpPr>
              <p:spPr>
                <a:xfrm>
                  <a:off x="1619672" y="1124744"/>
                  <a:ext cx="100811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397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32" name="TextBox 131"/>
              <p:cNvSpPr txBox="1"/>
              <p:nvPr/>
            </p:nvSpPr>
            <p:spPr>
              <a:xfrm>
                <a:off x="3667356" y="1657132"/>
                <a:ext cx="450435" cy="318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algn="ctr">
                  <a:defRPr/>
                </a:pPr>
                <a:r>
                  <a:rPr lang="en-US" altLang="zh-CN" sz="2700" dirty="0">
                    <a:solidFill>
                      <a:srgbClr val="A87756"/>
                    </a:solidFill>
                    <a:effectLst>
                      <a:outerShdw dist="25400" dir="5400000" algn="t" rotWithShape="0">
                        <a:sysClr val="window" lastClr="FFFFFF">
                          <a:alpha val="29000"/>
                        </a:sysClr>
                      </a:outerShdw>
                    </a:effectLst>
                    <a:latin typeface="+mj-lt"/>
                    <a:cs typeface="Times New Roman" panose="02020603050405020304" pitchFamily="18" charset="0"/>
                  </a:rPr>
                  <a:t>2</a:t>
                </a:r>
                <a:endParaRPr lang="zh-CN" altLang="en-US" sz="2700" dirty="0">
                  <a:solidFill>
                    <a:srgbClr val="A87756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4" name="组合 123"/>
            <p:cNvGrpSpPr/>
            <p:nvPr/>
          </p:nvGrpSpPr>
          <p:grpSpPr>
            <a:xfrm>
              <a:off x="2743897" y="2932471"/>
              <a:ext cx="1699358" cy="1699358"/>
              <a:chOff x="3600371" y="1850657"/>
              <a:chExt cx="1699358" cy="1699358"/>
            </a:xfrm>
          </p:grpSpPr>
          <p:grpSp>
            <p:nvGrpSpPr>
              <p:cNvPr id="125" name="组合 124"/>
              <p:cNvGrpSpPr/>
              <p:nvPr/>
            </p:nvGrpSpPr>
            <p:grpSpPr>
              <a:xfrm>
                <a:off x="3600371" y="1850657"/>
                <a:ext cx="1699358" cy="1699358"/>
                <a:chOff x="1218514" y="1849614"/>
                <a:chExt cx="1699358" cy="1699358"/>
              </a:xfrm>
            </p:grpSpPr>
            <p:sp>
              <p:nvSpPr>
                <p:cNvPr id="129" name="椭圆 128"/>
                <p:cNvSpPr/>
                <p:nvPr/>
              </p:nvSpPr>
              <p:spPr>
                <a:xfrm>
                  <a:off x="1218514" y="1849614"/>
                  <a:ext cx="1699358" cy="1699358"/>
                </a:xfrm>
                <a:prstGeom prst="ellipse">
                  <a:avLst/>
                </a:prstGeom>
                <a:solidFill>
                  <a:srgbClr val="E7CC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4EA558"/>
                    </a:solidFill>
                  </a:endParaRPr>
                </a:p>
              </p:txBody>
            </p:sp>
            <p:sp>
              <p:nvSpPr>
                <p:cNvPr id="130" name="椭圆 129"/>
                <p:cNvSpPr/>
                <p:nvPr/>
              </p:nvSpPr>
              <p:spPr>
                <a:xfrm>
                  <a:off x="1364157" y="1995257"/>
                  <a:ext cx="1408072" cy="1408072"/>
                </a:xfrm>
                <a:prstGeom prst="ellipse">
                  <a:avLst/>
                </a:prstGeom>
                <a:gradFill>
                  <a:gsLst>
                    <a:gs pos="100000">
                      <a:srgbClr val="368DCC">
                        <a:lumMod val="64000"/>
                        <a:lumOff val="36000"/>
                      </a:srgbClr>
                    </a:gs>
                    <a:gs pos="0">
                      <a:srgbClr val="368DCC"/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4EA558"/>
                    </a:solidFill>
                  </a:endParaRPr>
                </a:p>
              </p:txBody>
            </p:sp>
          </p:grpSp>
          <p:grpSp>
            <p:nvGrpSpPr>
              <p:cNvPr id="126" name="组合 125"/>
              <p:cNvGrpSpPr/>
              <p:nvPr/>
            </p:nvGrpSpPr>
            <p:grpSpPr>
              <a:xfrm>
                <a:off x="3699136" y="2069267"/>
                <a:ext cx="1510693" cy="1223219"/>
                <a:chOff x="1317280" y="2069267"/>
                <a:chExt cx="1510693" cy="1223219"/>
              </a:xfrm>
            </p:grpSpPr>
            <p:sp>
              <p:nvSpPr>
                <p:cNvPr id="127" name="TextBox 126"/>
                <p:cNvSpPr txBox="1"/>
                <p:nvPr/>
              </p:nvSpPr>
              <p:spPr>
                <a:xfrm>
                  <a:off x="1809714" y="2069267"/>
                  <a:ext cx="508860" cy="43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dirty="0" smtClean="0">
                      <a:solidFill>
                        <a:schemeClr val="bg1"/>
                      </a:solidFill>
                      <a:latin typeface="Broadway" panose="04040905080B02020502" pitchFamily="82" charset="0"/>
                    </a:rPr>
                    <a:t>II.</a:t>
                  </a:r>
                  <a:endParaRPr lang="zh-CN" altLang="en-US" sz="3200" dirty="0">
                    <a:solidFill>
                      <a:schemeClr val="bg1"/>
                    </a:solidFill>
                    <a:latin typeface="Broadway" panose="04040905080B02020502" pitchFamily="82" charset="0"/>
                  </a:endParaRPr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1317280" y="2484759"/>
                  <a:ext cx="1510693" cy="8077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Nghĩa</a:t>
                  </a:r>
                  <a:r>
                    <a:rPr lang="en-US" altLang="zh-CN" sz="32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altLang="zh-CN" sz="32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từ</a:t>
                  </a:r>
                  <a:r>
                    <a:rPr lang="en-US" altLang="zh-CN" sz="32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ghép</a:t>
                  </a:r>
                  <a:endParaRPr lang="zh-CN" alt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35" name="组合 134"/>
          <p:cNvGrpSpPr/>
          <p:nvPr/>
        </p:nvGrpSpPr>
        <p:grpSpPr>
          <a:xfrm>
            <a:off x="5851176" y="1623760"/>
            <a:ext cx="2618298" cy="4280972"/>
            <a:chOff x="4401232" y="1354760"/>
            <a:chExt cx="1963979" cy="3209986"/>
          </a:xfrm>
        </p:grpSpPr>
        <p:cxnSp>
          <p:nvCxnSpPr>
            <p:cNvPr id="136" name="直接连接符 135"/>
            <p:cNvCxnSpPr/>
            <p:nvPr/>
          </p:nvCxnSpPr>
          <p:spPr>
            <a:xfrm flipH="1" flipV="1">
              <a:off x="4941227" y="1613396"/>
              <a:ext cx="1079270" cy="1482229"/>
            </a:xfrm>
            <a:prstGeom prst="line">
              <a:avLst/>
            </a:prstGeom>
            <a:noFill/>
            <a:ln w="19050" cap="flat" cmpd="sng" algn="ctr">
              <a:solidFill>
                <a:srgbClr val="E2C17E"/>
              </a:solidFill>
              <a:prstDash val="solid"/>
            </a:ln>
            <a:effectLst/>
          </p:spPr>
        </p:cxnSp>
        <p:cxnSp>
          <p:nvCxnSpPr>
            <p:cNvPr id="137" name="直接连接符 136"/>
            <p:cNvCxnSpPr/>
            <p:nvPr/>
          </p:nvCxnSpPr>
          <p:spPr>
            <a:xfrm>
              <a:off x="4517677" y="1839300"/>
              <a:ext cx="150270" cy="1837350"/>
            </a:xfrm>
            <a:prstGeom prst="line">
              <a:avLst/>
            </a:prstGeom>
            <a:noFill/>
            <a:ln w="19050" cap="flat" cmpd="sng" algn="ctr">
              <a:solidFill>
                <a:srgbClr val="E2C17E"/>
              </a:solidFill>
              <a:prstDash val="solid"/>
            </a:ln>
            <a:effectLst/>
          </p:spPr>
        </p:cxnSp>
        <p:grpSp>
          <p:nvGrpSpPr>
            <p:cNvPr id="138" name="组合 137"/>
            <p:cNvGrpSpPr/>
            <p:nvPr/>
          </p:nvGrpSpPr>
          <p:grpSpPr>
            <a:xfrm>
              <a:off x="4401232" y="1354760"/>
              <a:ext cx="713005" cy="713005"/>
              <a:chOff x="4401232" y="1354760"/>
              <a:chExt cx="713005" cy="713005"/>
            </a:xfrm>
          </p:grpSpPr>
          <p:grpSp>
            <p:nvGrpSpPr>
              <p:cNvPr id="146" name="组合 145"/>
              <p:cNvGrpSpPr/>
              <p:nvPr/>
            </p:nvGrpSpPr>
            <p:grpSpPr>
              <a:xfrm rot="19915566">
                <a:off x="4401232" y="1354760"/>
                <a:ext cx="713005" cy="713005"/>
                <a:chOff x="1259632" y="764704"/>
                <a:chExt cx="1728192" cy="1728192"/>
              </a:xfrm>
            </p:grpSpPr>
            <p:sp>
              <p:nvSpPr>
                <p:cNvPr id="148" name="椭圆 147"/>
                <p:cNvSpPr/>
                <p:nvPr/>
              </p:nvSpPr>
              <p:spPr>
                <a:xfrm>
                  <a:off x="1259632" y="764704"/>
                  <a:ext cx="1728192" cy="17281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9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9" name="椭圆 148"/>
                <p:cNvSpPr/>
                <p:nvPr/>
              </p:nvSpPr>
              <p:spPr>
                <a:xfrm>
                  <a:off x="1619672" y="1124744"/>
                  <a:ext cx="100811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397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47" name="TextBox 146"/>
              <p:cNvSpPr txBox="1"/>
              <p:nvPr/>
            </p:nvSpPr>
            <p:spPr>
              <a:xfrm>
                <a:off x="4545057" y="1585734"/>
                <a:ext cx="450435" cy="318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lvl="0">
                  <a:lnSpc>
                    <a:spcPct val="80000"/>
                  </a:lnSpc>
                  <a:defRPr sz="4400" b="1" kern="0">
                    <a:ln w="18415" cmpd="sng">
                      <a:noFill/>
                      <a:prstDash val="solid"/>
                    </a:ln>
                    <a:solidFill>
                      <a:srgbClr val="FFC000"/>
                    </a:solidFill>
                    <a:latin typeface="Agency FB" panose="020B0503020202020204" pitchFamily="34" charset="0"/>
                    <a:ea typeface="微软雅黑" panose="020B0503020204020204" charset="-122"/>
                  </a:defRPr>
                </a:lvl1pPr>
              </a:lstStyle>
              <a:p>
                <a:pPr algn="ctr">
                  <a:defRPr/>
                </a:pPr>
                <a:r>
                  <a:rPr lang="en-US" altLang="zh-CN" sz="2700" dirty="0">
                    <a:solidFill>
                      <a:srgbClr val="A87756"/>
                    </a:solidFill>
                    <a:effectLst>
                      <a:outerShdw dist="25400" dir="5400000" algn="t" rotWithShape="0">
                        <a:sysClr val="window" lastClr="FFFFFF">
                          <a:alpha val="29000"/>
                        </a:sysClr>
                      </a:outerShdw>
                    </a:effectLst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zh-CN" altLang="en-US" sz="2700" dirty="0">
                  <a:solidFill>
                    <a:srgbClr val="A87756"/>
                  </a:solidFill>
                  <a:effectLst>
                    <a:outerShdw dist="25400" dir="5400000" algn="t" rotWithShape="0">
                      <a:sysClr val="window" lastClr="FFFFFF">
                        <a:alpha val="29000"/>
                      </a:sysClr>
                    </a:outerShdw>
                  </a:effectLst>
                  <a:latin typeface="+mj-lt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39" name="组合 138"/>
            <p:cNvGrpSpPr/>
            <p:nvPr/>
          </p:nvGrpSpPr>
          <p:grpSpPr>
            <a:xfrm>
              <a:off x="4660115" y="2859650"/>
              <a:ext cx="1705096" cy="1705096"/>
              <a:chOff x="5951700" y="1796445"/>
              <a:chExt cx="1705096" cy="1705096"/>
            </a:xfrm>
          </p:grpSpPr>
          <p:grpSp>
            <p:nvGrpSpPr>
              <p:cNvPr id="140" name="组合 139"/>
              <p:cNvGrpSpPr/>
              <p:nvPr/>
            </p:nvGrpSpPr>
            <p:grpSpPr>
              <a:xfrm>
                <a:off x="5951700" y="1796445"/>
                <a:ext cx="1705096" cy="1705096"/>
                <a:chOff x="1215645" y="1846745"/>
                <a:chExt cx="1705096" cy="1705096"/>
              </a:xfrm>
            </p:grpSpPr>
            <p:sp>
              <p:nvSpPr>
                <p:cNvPr id="144" name="椭圆 143"/>
                <p:cNvSpPr/>
                <p:nvPr/>
              </p:nvSpPr>
              <p:spPr>
                <a:xfrm>
                  <a:off x="1215645" y="1846745"/>
                  <a:ext cx="1705096" cy="1705096"/>
                </a:xfrm>
                <a:prstGeom prst="ellipse">
                  <a:avLst/>
                </a:prstGeom>
                <a:solidFill>
                  <a:srgbClr val="E7CC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4EA558"/>
                    </a:solidFill>
                  </a:endParaRPr>
                </a:p>
              </p:txBody>
            </p:sp>
            <p:sp>
              <p:nvSpPr>
                <p:cNvPr id="145" name="椭圆 144"/>
                <p:cNvSpPr/>
                <p:nvPr/>
              </p:nvSpPr>
              <p:spPr>
                <a:xfrm>
                  <a:off x="1364157" y="1995257"/>
                  <a:ext cx="1408072" cy="1408072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4EA558"/>
                    </a:solidFill>
                  </a:endParaRPr>
                </a:p>
              </p:txBody>
            </p:sp>
          </p:grpSp>
          <p:grpSp>
            <p:nvGrpSpPr>
              <p:cNvPr id="141" name="组合 140"/>
              <p:cNvGrpSpPr/>
              <p:nvPr/>
            </p:nvGrpSpPr>
            <p:grpSpPr>
              <a:xfrm>
                <a:off x="6128192" y="2043229"/>
                <a:ext cx="1378200" cy="949440"/>
                <a:chOff x="1375307" y="2043229"/>
                <a:chExt cx="1378200" cy="949440"/>
              </a:xfrm>
            </p:grpSpPr>
            <p:sp>
              <p:nvSpPr>
                <p:cNvPr id="142" name="TextBox 141"/>
                <p:cNvSpPr txBox="1"/>
                <p:nvPr/>
              </p:nvSpPr>
              <p:spPr>
                <a:xfrm>
                  <a:off x="1757617" y="2043229"/>
                  <a:ext cx="636314" cy="43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dirty="0" smtClean="0">
                      <a:solidFill>
                        <a:schemeClr val="bg1"/>
                      </a:solidFill>
                      <a:latin typeface="Broadway" panose="04040905080B02020502" pitchFamily="82" charset="0"/>
                    </a:rPr>
                    <a:t>III.</a:t>
                  </a:r>
                  <a:endParaRPr lang="zh-CN" altLang="en-US" sz="3200" dirty="0">
                    <a:solidFill>
                      <a:schemeClr val="bg1"/>
                    </a:solidFill>
                    <a:latin typeface="Broadway" panose="04040905080B02020502" pitchFamily="82" charset="0"/>
                  </a:endParaRPr>
                </a:p>
              </p:txBody>
            </p:sp>
            <p:sp>
              <p:nvSpPr>
                <p:cNvPr id="143" name="TextBox 142"/>
                <p:cNvSpPr txBox="1"/>
                <p:nvPr/>
              </p:nvSpPr>
              <p:spPr>
                <a:xfrm>
                  <a:off x="1375307" y="2554189"/>
                  <a:ext cx="1378200" cy="43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Luyện</a:t>
                  </a:r>
                  <a:r>
                    <a:rPr lang="en-US" altLang="zh-CN" sz="32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tập</a:t>
                  </a:r>
                  <a:endParaRPr lang="zh-CN" alt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50" name="组合 149"/>
          <p:cNvGrpSpPr/>
          <p:nvPr/>
        </p:nvGrpSpPr>
        <p:grpSpPr>
          <a:xfrm>
            <a:off x="6978305" y="1107016"/>
            <a:ext cx="3708444" cy="3525127"/>
            <a:chOff x="5246689" y="967290"/>
            <a:chExt cx="2781695" cy="2643233"/>
          </a:xfrm>
        </p:grpSpPr>
        <p:cxnSp>
          <p:nvCxnSpPr>
            <p:cNvPr id="151" name="直接连接符 150"/>
            <p:cNvCxnSpPr/>
            <p:nvPr/>
          </p:nvCxnSpPr>
          <p:spPr>
            <a:xfrm flipH="1" flipV="1">
              <a:off x="5722493" y="1153457"/>
              <a:ext cx="1726754" cy="846792"/>
            </a:xfrm>
            <a:prstGeom prst="line">
              <a:avLst/>
            </a:prstGeom>
            <a:noFill/>
            <a:ln w="19050" cap="flat" cmpd="sng" algn="ctr">
              <a:solidFill>
                <a:srgbClr val="E2C17E"/>
              </a:solidFill>
              <a:prstDash val="solid"/>
            </a:ln>
            <a:effectLst/>
          </p:spPr>
        </p:cxnSp>
        <p:cxnSp>
          <p:nvCxnSpPr>
            <p:cNvPr id="152" name="直接连接符 151"/>
            <p:cNvCxnSpPr/>
            <p:nvPr/>
          </p:nvCxnSpPr>
          <p:spPr>
            <a:xfrm>
              <a:off x="5447112" y="1546640"/>
              <a:ext cx="1040109" cy="1615660"/>
            </a:xfrm>
            <a:prstGeom prst="line">
              <a:avLst/>
            </a:prstGeom>
            <a:noFill/>
            <a:ln w="19050" cap="flat" cmpd="sng" algn="ctr">
              <a:solidFill>
                <a:srgbClr val="E2C17E"/>
              </a:solidFill>
              <a:prstDash val="solid"/>
            </a:ln>
            <a:effectLst/>
          </p:spPr>
        </p:cxnSp>
        <p:grpSp>
          <p:nvGrpSpPr>
            <p:cNvPr id="153" name="组合 152"/>
            <p:cNvGrpSpPr/>
            <p:nvPr/>
          </p:nvGrpSpPr>
          <p:grpSpPr>
            <a:xfrm>
              <a:off x="5246689" y="967290"/>
              <a:ext cx="713004" cy="713005"/>
              <a:chOff x="5246689" y="967290"/>
              <a:chExt cx="713004" cy="713005"/>
            </a:xfrm>
          </p:grpSpPr>
          <p:grpSp>
            <p:nvGrpSpPr>
              <p:cNvPr id="161" name="组合 160"/>
              <p:cNvGrpSpPr/>
              <p:nvPr/>
            </p:nvGrpSpPr>
            <p:grpSpPr>
              <a:xfrm rot="18300414">
                <a:off x="5246688" y="967291"/>
                <a:ext cx="713005" cy="713004"/>
                <a:chOff x="1259632" y="764704"/>
                <a:chExt cx="1728192" cy="1728192"/>
              </a:xfrm>
            </p:grpSpPr>
            <p:sp>
              <p:nvSpPr>
                <p:cNvPr id="163" name="椭圆 162"/>
                <p:cNvSpPr/>
                <p:nvPr/>
              </p:nvSpPr>
              <p:spPr>
                <a:xfrm>
                  <a:off x="1259632" y="764704"/>
                  <a:ext cx="1728192" cy="172819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9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4" name="椭圆 163"/>
                <p:cNvSpPr/>
                <p:nvPr/>
              </p:nvSpPr>
              <p:spPr>
                <a:xfrm>
                  <a:off x="1619672" y="1124744"/>
                  <a:ext cx="1008112" cy="100811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5400000" scaled="1"/>
                  <a:tileRect/>
                </a:gradFill>
                <a:ln w="25400" cap="flat" cmpd="sng" algn="ctr">
                  <a:solidFill>
                    <a:sysClr val="window" lastClr="FFFFFF"/>
                  </a:solidFill>
                  <a:prstDash val="solid"/>
                </a:ln>
                <a:effectLst>
                  <a:outerShdw blurRad="139700" dist="88900" dir="5400000" algn="t" rotWithShape="0">
                    <a:prstClr val="black">
                      <a:alpha val="6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62" name="TextBox 161"/>
              <p:cNvSpPr txBox="1"/>
              <p:nvPr/>
            </p:nvSpPr>
            <p:spPr>
              <a:xfrm>
                <a:off x="5374999" y="1188225"/>
                <a:ext cx="450435" cy="25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lvl="0" algn="ctr">
                  <a:lnSpc>
                    <a:spcPct val="80000"/>
                  </a:lnSpc>
                  <a:defRPr sz="2000" b="1" kern="0">
                    <a:ln w="18415" cmpd="sng">
                      <a:noFill/>
                      <a:prstDash val="solid"/>
                    </a:ln>
                    <a:solidFill>
                      <a:srgbClr val="A87756"/>
                    </a:solidFill>
                    <a:effectLst>
                      <a:outerShdw dist="25400" dir="5400000" algn="t" rotWithShape="0">
                        <a:sysClr val="window" lastClr="FFFFFF">
                          <a:alpha val="29000"/>
                        </a:sysClr>
                      </a:outerShdw>
                    </a:effectLst>
                    <a:latin typeface="+mj-lt"/>
                    <a:ea typeface="微软雅黑" panose="020B0503020204020204" charset="-122"/>
                    <a:cs typeface="Times New Roman" panose="02020603050405020304" pitchFamily="18" charset="0"/>
                  </a:defRPr>
                </a:lvl1pPr>
              </a:lstStyle>
              <a:p>
                <a:r>
                  <a:rPr lang="en-US" altLang="zh-CN" dirty="0"/>
                  <a:t>4</a:t>
                </a:r>
                <a:endParaRPr lang="zh-CN" altLang="en-US" dirty="0"/>
              </a:p>
            </p:txBody>
          </p:sp>
        </p:grpSp>
        <p:grpSp>
          <p:nvGrpSpPr>
            <p:cNvPr id="154" name="组合 153"/>
            <p:cNvGrpSpPr/>
            <p:nvPr/>
          </p:nvGrpSpPr>
          <p:grpSpPr>
            <a:xfrm>
              <a:off x="6323288" y="1905427"/>
              <a:ext cx="1705096" cy="1705096"/>
              <a:chOff x="5951700" y="1796445"/>
              <a:chExt cx="1705096" cy="1705096"/>
            </a:xfrm>
          </p:grpSpPr>
          <p:grpSp>
            <p:nvGrpSpPr>
              <p:cNvPr id="155" name="组合 154"/>
              <p:cNvGrpSpPr/>
              <p:nvPr/>
            </p:nvGrpSpPr>
            <p:grpSpPr>
              <a:xfrm>
                <a:off x="5951700" y="1796445"/>
                <a:ext cx="1705096" cy="1705096"/>
                <a:chOff x="1215645" y="1846745"/>
                <a:chExt cx="1705096" cy="1705096"/>
              </a:xfrm>
            </p:grpSpPr>
            <p:sp>
              <p:nvSpPr>
                <p:cNvPr id="159" name="椭圆 158"/>
                <p:cNvSpPr/>
                <p:nvPr/>
              </p:nvSpPr>
              <p:spPr>
                <a:xfrm>
                  <a:off x="1215645" y="1846745"/>
                  <a:ext cx="1705096" cy="1705096"/>
                </a:xfrm>
                <a:prstGeom prst="ellipse">
                  <a:avLst/>
                </a:prstGeom>
                <a:solidFill>
                  <a:srgbClr val="E7CC9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4EA558"/>
                    </a:solidFill>
                  </a:endParaRPr>
                </a:p>
              </p:txBody>
            </p:sp>
            <p:sp>
              <p:nvSpPr>
                <p:cNvPr id="160" name="椭圆 159"/>
                <p:cNvSpPr/>
                <p:nvPr/>
              </p:nvSpPr>
              <p:spPr>
                <a:xfrm>
                  <a:off x="1364157" y="1995257"/>
                  <a:ext cx="1408072" cy="1408072"/>
                </a:xfrm>
                <a:prstGeom prst="ellipse">
                  <a:avLst/>
                </a:prstGeom>
                <a:gradFill>
                  <a:gsLst>
                    <a:gs pos="100000">
                      <a:srgbClr val="4EA558">
                        <a:lumMod val="60000"/>
                        <a:lumOff val="40000"/>
                      </a:srgbClr>
                    </a:gs>
                    <a:gs pos="0">
                      <a:srgbClr val="4EA558"/>
                    </a:gs>
                  </a:gsLst>
                  <a:path path="circle">
                    <a:fillToRect l="50000" t="50000" r="50000" b="50000"/>
                  </a:path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4EA558"/>
                    </a:solidFill>
                  </a:endParaRPr>
                </a:p>
              </p:txBody>
            </p:sp>
          </p:grpSp>
          <p:grpSp>
            <p:nvGrpSpPr>
              <p:cNvPr id="156" name="组合 155"/>
              <p:cNvGrpSpPr/>
              <p:nvPr/>
            </p:nvGrpSpPr>
            <p:grpSpPr>
              <a:xfrm>
                <a:off x="6336565" y="2182093"/>
                <a:ext cx="1036718" cy="897368"/>
                <a:chOff x="1583680" y="2182093"/>
                <a:chExt cx="1036718" cy="897368"/>
              </a:xfrm>
            </p:grpSpPr>
            <p:sp>
              <p:nvSpPr>
                <p:cNvPr id="157" name="TextBox 156"/>
                <p:cNvSpPr txBox="1"/>
                <p:nvPr/>
              </p:nvSpPr>
              <p:spPr>
                <a:xfrm>
                  <a:off x="1774982" y="2182093"/>
                  <a:ext cx="669212" cy="43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dirty="0" smtClean="0">
                      <a:solidFill>
                        <a:schemeClr val="bg1"/>
                      </a:solidFill>
                      <a:latin typeface="Broadway" panose="04040905080B02020502" pitchFamily="82" charset="0"/>
                    </a:rPr>
                    <a:t>IV. </a:t>
                  </a:r>
                  <a:endParaRPr lang="zh-CN" altLang="en-US" sz="3200" dirty="0">
                    <a:solidFill>
                      <a:schemeClr val="bg1"/>
                    </a:solidFill>
                    <a:latin typeface="Broadway" panose="04040905080B02020502" pitchFamily="82" charset="0"/>
                  </a:endParaRPr>
                </a:p>
              </p:txBody>
            </p:sp>
            <p:sp>
              <p:nvSpPr>
                <p:cNvPr id="158" name="TextBox 157"/>
                <p:cNvSpPr txBox="1"/>
                <p:nvPr/>
              </p:nvSpPr>
              <p:spPr>
                <a:xfrm>
                  <a:off x="1583680" y="2640981"/>
                  <a:ext cx="1036718" cy="4384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Dặn</a:t>
                  </a:r>
                  <a:r>
                    <a:rPr lang="en-US" altLang="zh-CN" sz="32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zh-CN" sz="3200" dirty="0" err="1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dò</a:t>
                  </a:r>
                  <a:endParaRPr lang="zh-CN" altLang="en-US" sz="32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</p:spTree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1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19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0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6" fill="hold" nodeType="click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5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6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" y="-1"/>
            <a:ext cx="12187778" cy="695562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490"/>
            <a:ext cx="11851574" cy="50895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9"/>
          <a:stretch>
            <a:fillRect/>
          </a:stretch>
        </p:blipFill>
        <p:spPr>
          <a:xfrm>
            <a:off x="1318" y="6233755"/>
            <a:ext cx="12190413" cy="7218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" y="0"/>
            <a:ext cx="122022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0800" b="1" dirty="0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I. </a:t>
            </a:r>
            <a:r>
              <a:rPr lang="en-US" altLang="zh-CN" sz="10800" b="1" dirty="0" err="1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Các</a:t>
            </a:r>
            <a:r>
              <a:rPr lang="en-US" altLang="zh-CN" sz="10800" b="1" dirty="0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10800" b="1" dirty="0" err="1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loại</a:t>
            </a:r>
            <a:r>
              <a:rPr lang="en-US" altLang="zh-CN" sz="10800" b="1" dirty="0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10800" b="1" dirty="0" err="1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từ</a:t>
            </a:r>
            <a:r>
              <a:rPr lang="en-US" altLang="zh-CN" sz="10800" b="1" dirty="0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 </a:t>
            </a:r>
            <a:r>
              <a:rPr lang="en-US" altLang="zh-CN" sz="10800" b="1" dirty="0" err="1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ghép</a:t>
            </a:r>
            <a:r>
              <a:rPr lang="en-US" altLang="zh-CN" sz="10800" b="1" dirty="0" smtClean="0">
                <a:solidFill>
                  <a:srgbClr val="FF0000"/>
                </a:solidFill>
                <a:latin typeface="Times New Roman" pitchFamily="18" charset="0"/>
                <a:ea typeface="方正正大黑简体" panose="02000000000000000000" pitchFamily="2" charset="-122"/>
                <a:cs typeface="Times New Roman" pitchFamily="18" charset="0"/>
              </a:rPr>
              <a:t> </a:t>
            </a:r>
            <a:endParaRPr lang="en-US" altLang="zh-CN" sz="10800" b="1" dirty="0">
              <a:solidFill>
                <a:srgbClr val="FF0000"/>
              </a:solidFill>
              <a:latin typeface="Times New Roman" pitchFamily="18" charset="0"/>
              <a:ea typeface="方正正大黑简体" panose="02000000000000000000" pitchFamily="2" charset="-122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22141" y="262731"/>
            <a:ext cx="3686697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1.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Từ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ghép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chính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phụ</a:t>
            </a:r>
            <a:endParaRPr lang="zh-CN" altLang="en-US" sz="3000" b="1" dirty="0">
              <a:solidFill>
                <a:srgbClr val="FF0000"/>
              </a:solidFill>
              <a:latin typeface="Times New Roman" pitchFamily="18" charset="0"/>
              <a:ea typeface="迷你简卡通" pitchFamily="65" charset="-122"/>
              <a:cs typeface="Times New Roman" pitchFamily="18" charset="0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3" y="119232"/>
            <a:ext cx="697656" cy="697537"/>
          </a:xfrm>
          <a:prstGeom prst="rect">
            <a:avLst/>
          </a:prstGeom>
        </p:spPr>
      </p:pic>
      <p:grpSp>
        <p:nvGrpSpPr>
          <p:cNvPr id="6" name="Group 28"/>
          <p:cNvGrpSpPr/>
          <p:nvPr/>
        </p:nvGrpSpPr>
        <p:grpSpPr bwMode="auto">
          <a:xfrm>
            <a:off x="430867" y="1144918"/>
            <a:ext cx="2069265" cy="705014"/>
            <a:chOff x="688" y="542"/>
            <a:chExt cx="2841" cy="719"/>
          </a:xfrm>
        </p:grpSpPr>
        <p:sp>
          <p:nvSpPr>
            <p:cNvPr id="7" name="Freeform 29"/>
            <p:cNvSpPr/>
            <p:nvPr/>
          </p:nvSpPr>
          <p:spPr bwMode="auto">
            <a:xfrm>
              <a:off x="688" y="1079"/>
              <a:ext cx="654" cy="182"/>
            </a:xfrm>
            <a:custGeom>
              <a:avLst/>
              <a:gdLst>
                <a:gd name="T0" fmla="*/ 245 w 571"/>
                <a:gd name="T1" fmla="*/ 0 h 148"/>
                <a:gd name="T2" fmla="*/ 0 w 571"/>
                <a:gd name="T3" fmla="*/ 15 h 148"/>
                <a:gd name="T4" fmla="*/ 584 w 571"/>
                <a:gd name="T5" fmla="*/ 224 h 148"/>
                <a:gd name="T6" fmla="*/ 749 w 571"/>
                <a:gd name="T7" fmla="*/ 216 h 148"/>
                <a:gd name="T8" fmla="*/ 245 w 571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148"/>
                <a:gd name="T17" fmla="*/ 571 w 571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148">
                  <a:moveTo>
                    <a:pt x="187" y="0"/>
                  </a:moveTo>
                  <a:lnTo>
                    <a:pt x="0" y="10"/>
                  </a:lnTo>
                  <a:lnTo>
                    <a:pt x="445" y="148"/>
                  </a:lnTo>
                  <a:lnTo>
                    <a:pt x="571" y="143"/>
                  </a:lnTo>
                  <a:lnTo>
                    <a:pt x="187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242424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30"/>
            <p:cNvSpPr/>
            <p:nvPr/>
          </p:nvSpPr>
          <p:spPr bwMode="auto">
            <a:xfrm>
              <a:off x="813" y="598"/>
              <a:ext cx="393" cy="632"/>
            </a:xfrm>
            <a:custGeom>
              <a:avLst/>
              <a:gdLst>
                <a:gd name="T0" fmla="*/ 23 w 325"/>
                <a:gd name="T1" fmla="*/ 0 h 487"/>
                <a:gd name="T2" fmla="*/ 0 w 325"/>
                <a:gd name="T3" fmla="*/ 644 h 487"/>
                <a:gd name="T4" fmla="*/ 475 w 325"/>
                <a:gd name="T5" fmla="*/ 820 h 487"/>
                <a:gd name="T6" fmla="*/ 475 w 325"/>
                <a:gd name="T7" fmla="*/ 152 h 487"/>
                <a:gd name="T8" fmla="*/ 23 w 325"/>
                <a:gd name="T9" fmla="*/ 0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5"/>
                <a:gd name="T16" fmla="*/ 0 h 487"/>
                <a:gd name="T17" fmla="*/ 325 w 325"/>
                <a:gd name="T18" fmla="*/ 487 h 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5" h="487">
                  <a:moveTo>
                    <a:pt x="16" y="0"/>
                  </a:moveTo>
                  <a:cubicBezTo>
                    <a:pt x="16" y="0"/>
                    <a:pt x="37" y="218"/>
                    <a:pt x="0" y="382"/>
                  </a:cubicBezTo>
                  <a:cubicBezTo>
                    <a:pt x="325" y="487"/>
                    <a:pt x="325" y="487"/>
                    <a:pt x="325" y="487"/>
                  </a:cubicBezTo>
                  <a:cubicBezTo>
                    <a:pt x="325" y="90"/>
                    <a:pt x="325" y="90"/>
                    <a:pt x="325" y="90"/>
                  </a:cubicBezTo>
                  <a:lnTo>
                    <a:pt x="16" y="0"/>
                  </a:lnTo>
                  <a:close/>
                </a:path>
              </a:pathLst>
            </a:custGeom>
            <a:gradFill rotWithShape="1">
              <a:gsLst>
                <a:gs pos="0">
                  <a:srgbClr val="E9EAEA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31"/>
            <p:cNvSpPr/>
            <p:nvPr/>
          </p:nvSpPr>
          <p:spPr bwMode="auto">
            <a:xfrm>
              <a:off x="688" y="542"/>
              <a:ext cx="533" cy="719"/>
            </a:xfrm>
            <a:custGeom>
              <a:avLst/>
              <a:gdLst>
                <a:gd name="T0" fmla="*/ 622 w 441"/>
                <a:gd name="T1" fmla="*/ 225 h 555"/>
                <a:gd name="T2" fmla="*/ 25 w 441"/>
                <a:gd name="T3" fmla="*/ 0 h 555"/>
                <a:gd name="T4" fmla="*/ 21 w 441"/>
                <a:gd name="T5" fmla="*/ 0 h 555"/>
                <a:gd name="T6" fmla="*/ 22 w 441"/>
                <a:gd name="T7" fmla="*/ 27 h 555"/>
                <a:gd name="T8" fmla="*/ 601 w 441"/>
                <a:gd name="T9" fmla="*/ 246 h 555"/>
                <a:gd name="T10" fmla="*/ 602 w 441"/>
                <a:gd name="T11" fmla="*/ 904 h 555"/>
                <a:gd name="T12" fmla="*/ 0 w 441"/>
                <a:gd name="T13" fmla="*/ 711 h 555"/>
                <a:gd name="T14" fmla="*/ 0 w 441"/>
                <a:gd name="T15" fmla="*/ 732 h 555"/>
                <a:gd name="T16" fmla="*/ 602 w 441"/>
                <a:gd name="T17" fmla="*/ 931 h 555"/>
                <a:gd name="T18" fmla="*/ 624 w 441"/>
                <a:gd name="T19" fmla="*/ 931 h 555"/>
                <a:gd name="T20" fmla="*/ 622 w 441"/>
                <a:gd name="T21" fmla="*/ 225 h 5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1"/>
                <a:gd name="T34" fmla="*/ 0 h 555"/>
                <a:gd name="T35" fmla="*/ 441 w 441"/>
                <a:gd name="T36" fmla="*/ 555 h 5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1" h="555">
                  <a:moveTo>
                    <a:pt x="426" y="134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411" y="147"/>
                    <a:pt x="411" y="147"/>
                    <a:pt x="411" y="147"/>
                  </a:cubicBezTo>
                  <a:cubicBezTo>
                    <a:pt x="411" y="147"/>
                    <a:pt x="427" y="235"/>
                    <a:pt x="412" y="539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412" y="555"/>
                    <a:pt x="412" y="555"/>
                    <a:pt x="412" y="555"/>
                  </a:cubicBezTo>
                  <a:cubicBezTo>
                    <a:pt x="427" y="555"/>
                    <a:pt x="427" y="555"/>
                    <a:pt x="427" y="555"/>
                  </a:cubicBezTo>
                  <a:cubicBezTo>
                    <a:pt x="441" y="270"/>
                    <a:pt x="426" y="134"/>
                    <a:pt x="426" y="134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C00000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32"/>
            <p:cNvSpPr/>
            <p:nvPr/>
          </p:nvSpPr>
          <p:spPr bwMode="auto">
            <a:xfrm>
              <a:off x="708" y="542"/>
              <a:ext cx="2735" cy="174"/>
            </a:xfrm>
            <a:custGeom>
              <a:avLst/>
              <a:gdLst>
                <a:gd name="T0" fmla="*/ 3135 w 2386"/>
                <a:gd name="T1" fmla="*/ 207 h 142"/>
                <a:gd name="T2" fmla="*/ 2698 w 2386"/>
                <a:gd name="T3" fmla="*/ 61 h 142"/>
                <a:gd name="T4" fmla="*/ 0 w 2386"/>
                <a:gd name="T5" fmla="*/ 0 h 142"/>
                <a:gd name="T6" fmla="*/ 566 w 2386"/>
                <a:gd name="T7" fmla="*/ 213 h 142"/>
                <a:gd name="T8" fmla="*/ 575 w 2386"/>
                <a:gd name="T9" fmla="*/ 202 h 142"/>
                <a:gd name="T10" fmla="*/ 3135 w 2386"/>
                <a:gd name="T11" fmla="*/ 207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6"/>
                <a:gd name="T19" fmla="*/ 0 h 142"/>
                <a:gd name="T20" fmla="*/ 2386 w 2386"/>
                <a:gd name="T21" fmla="*/ 142 h 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6" h="142">
                  <a:moveTo>
                    <a:pt x="2386" y="138"/>
                  </a:moveTo>
                  <a:lnTo>
                    <a:pt x="2054" y="41"/>
                  </a:lnTo>
                  <a:lnTo>
                    <a:pt x="0" y="0"/>
                  </a:lnTo>
                  <a:lnTo>
                    <a:pt x="431" y="142"/>
                  </a:lnTo>
                  <a:lnTo>
                    <a:pt x="438" y="135"/>
                  </a:lnTo>
                  <a:lnTo>
                    <a:pt x="2386" y="138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33"/>
            <p:cNvSpPr/>
            <p:nvPr/>
          </p:nvSpPr>
          <p:spPr bwMode="auto">
            <a:xfrm>
              <a:off x="1202" y="708"/>
              <a:ext cx="2327" cy="553"/>
            </a:xfrm>
            <a:custGeom>
              <a:avLst/>
              <a:gdLst>
                <a:gd name="T0" fmla="*/ 2710 w 1924"/>
                <a:gd name="T1" fmla="*/ 5 h 427"/>
                <a:gd name="T2" fmla="*/ 10 w 1924"/>
                <a:gd name="T3" fmla="*/ 0 h 427"/>
                <a:gd name="T4" fmla="*/ 0 w 1924"/>
                <a:gd name="T5" fmla="*/ 10 h 427"/>
                <a:gd name="T6" fmla="*/ 2 w 1924"/>
                <a:gd name="T7" fmla="*/ 716 h 427"/>
                <a:gd name="T8" fmla="*/ 2731 w 1924"/>
                <a:gd name="T9" fmla="*/ 635 h 427"/>
                <a:gd name="T10" fmla="*/ 2731 w 1924"/>
                <a:gd name="T11" fmla="*/ 12 h 427"/>
                <a:gd name="T12" fmla="*/ 2710 w 1924"/>
                <a:gd name="T13" fmla="*/ 5 h 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4"/>
                <a:gd name="T22" fmla="*/ 0 h 427"/>
                <a:gd name="T23" fmla="*/ 1924 w 1924"/>
                <a:gd name="T24" fmla="*/ 427 h 4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4" h="427">
                  <a:moveTo>
                    <a:pt x="1853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6" y="142"/>
                    <a:pt x="2" y="427"/>
                  </a:cubicBezTo>
                  <a:cubicBezTo>
                    <a:pt x="1867" y="378"/>
                    <a:pt x="1867" y="378"/>
                    <a:pt x="1867" y="378"/>
                  </a:cubicBezTo>
                  <a:cubicBezTo>
                    <a:pt x="1867" y="378"/>
                    <a:pt x="1924" y="194"/>
                    <a:pt x="1867" y="7"/>
                  </a:cubicBezTo>
                  <a:lnTo>
                    <a:pt x="1853" y="3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kumimoji="0" lang="en-US" altLang="zh-CN" sz="32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zh-CN" sz="3200" b="0" i="0" u="none" strike="noStrike" kern="0" cap="none" spc="0" normalizeH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kumimoji="0" lang="en-US" altLang="zh-CN" sz="32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98653" y="3257912"/>
            <a:ext cx="10914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 smtClean="0">
                <a:latin typeface="+mj-lt"/>
              </a:rPr>
              <a:t>(1) Mẹ còn nhớ sự nôn nao, hồi hộp khi cùng </a:t>
            </a:r>
            <a:r>
              <a:rPr lang="vi-VN" sz="2800" b="1" i="1" dirty="0" smtClean="0">
                <a:latin typeface="+mj-lt"/>
              </a:rPr>
              <a:t>bà ngoại</a:t>
            </a:r>
            <a:r>
              <a:rPr lang="vi-VN" sz="2800" i="1" dirty="0" smtClean="0">
                <a:latin typeface="+mj-lt"/>
              </a:rPr>
              <a:t> đi tới gần ngôi trường và nỗi chơi vơi hốt hoảng khi cổng trường đóng lại [...].</a:t>
            </a:r>
            <a:endParaRPr lang="en-US" sz="2800" i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5504" y="4508388"/>
            <a:ext cx="108339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i="1" dirty="0" smtClean="0">
                <a:latin typeface="+mj-lt"/>
              </a:rPr>
              <a:t>(2) Cốm không phải thức quà của người vội; ăn cốm phải ăn từng chút ít, thong thả và ngẫm nghĩ. Lúc bấy giờ ta mới thấy lại thu cả trong hương vị ấy, cái mùi </a:t>
            </a:r>
            <a:r>
              <a:rPr lang="vi-VN" sz="2800" b="1" i="1" dirty="0" smtClean="0">
                <a:latin typeface="+mj-lt"/>
              </a:rPr>
              <a:t>thơm phức</a:t>
            </a:r>
            <a:r>
              <a:rPr lang="vi-VN" sz="2800" i="1" dirty="0" smtClean="0">
                <a:latin typeface="+mj-lt"/>
              </a:rPr>
              <a:t> của lúa mới, của hoa cỏ dại ven bờ [...].</a:t>
            </a:r>
            <a:br>
              <a:rPr lang="vi-VN" sz="2800" i="1" dirty="0" smtClean="0">
                <a:latin typeface="+mj-lt"/>
              </a:rPr>
            </a:br>
            <a:endParaRPr lang="en-US" sz="2800" i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01701" y="1151697"/>
            <a:ext cx="80636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latin typeface="+mj-lt"/>
              </a:rPr>
              <a:t>Trong các từ ghép </a:t>
            </a:r>
            <a:r>
              <a:rPr lang="vi-VN" sz="2800" i="1" dirty="0" smtClean="0">
                <a:latin typeface="+mj-lt"/>
              </a:rPr>
              <a:t>bà ngoại, thơm phức</a:t>
            </a:r>
            <a:r>
              <a:rPr lang="vi-VN" sz="2800" dirty="0" smtClean="0">
                <a:latin typeface="+mj-lt"/>
              </a:rPr>
              <a:t>, tiếng nào là tiếng chính, tiếng nào là tiếng phụ bổ sung ý nghĩa cho tiếng chính? Em có nhận xét gì về trật tự của các tiếng trong những từ ấy?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3008356" y="3667858"/>
            <a:ext cx="4073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72736" y="1021250"/>
            <a:ext cx="27066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8032830" y="1561620"/>
            <a:ext cx="355569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bổ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sung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nghĩa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6430" y="1660541"/>
            <a:ext cx="19950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ngoại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948210" y="2194933"/>
            <a:ext cx="29780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Ngoại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>
            <a:stCxn id="8" idx="3"/>
            <a:endCxn id="6" idx="1"/>
          </p:cNvCxnSpPr>
          <p:nvPr/>
        </p:nvCxnSpPr>
        <p:spPr>
          <a:xfrm flipV="1">
            <a:off x="2081485" y="1313638"/>
            <a:ext cx="891251" cy="639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9" idx="1"/>
          </p:cNvCxnSpPr>
          <p:nvPr/>
        </p:nvCxnSpPr>
        <p:spPr>
          <a:xfrm>
            <a:off x="2081485" y="1952929"/>
            <a:ext cx="866725" cy="5343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7054" y="4235881"/>
            <a:ext cx="2398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Thơm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phức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018257" y="4924662"/>
            <a:ext cx="4073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Phức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>
            <a:stCxn id="14" idx="3"/>
            <a:endCxn id="62465" idx="1"/>
          </p:cNvCxnSpPr>
          <p:nvPr/>
        </p:nvCxnSpPr>
        <p:spPr>
          <a:xfrm flipV="1">
            <a:off x="2425870" y="3960246"/>
            <a:ext cx="582486" cy="568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3"/>
            <a:endCxn id="15" idx="1"/>
          </p:cNvCxnSpPr>
          <p:nvPr/>
        </p:nvCxnSpPr>
        <p:spPr>
          <a:xfrm>
            <a:off x="2425870" y="4528269"/>
            <a:ext cx="592387" cy="6887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8021256" y="4304168"/>
            <a:ext cx="3599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đứng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trước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tiếng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đứng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ight Brace 22"/>
          <p:cNvSpPr/>
          <p:nvPr/>
        </p:nvSpPr>
        <p:spPr>
          <a:xfrm>
            <a:off x="6464069" y="403761"/>
            <a:ext cx="902525" cy="590203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7465670" y="814834"/>
            <a:ext cx="41784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chính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phụ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/>
      <p:bldP spid="6" grpId="0"/>
      <p:bldP spid="7" grpId="0"/>
      <p:bldP spid="8" grpId="0"/>
      <p:bldP spid="9" grpId="0"/>
      <p:bldP spid="14" grpId="0"/>
      <p:bldP spid="15" grpId="0"/>
      <p:bldP spid="22" grpId="0"/>
      <p:bldP spid="23" grpId="0" animBg="1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22141" y="262731"/>
            <a:ext cx="3452658" cy="5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 dirty="0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2.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Từ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ghép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đẳng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lập</a:t>
            </a:r>
            <a:endParaRPr lang="zh-CN" altLang="en-US" sz="3000" b="1" dirty="0">
              <a:solidFill>
                <a:srgbClr val="FF0000"/>
              </a:solidFill>
              <a:latin typeface="Times New Roman" pitchFamily="18" charset="0"/>
              <a:ea typeface="迷你简卡通" pitchFamily="65" charset="-122"/>
              <a:cs typeface="Times New Roman" pitchFamily="18" charset="0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3" y="119232"/>
            <a:ext cx="697656" cy="697537"/>
          </a:xfrm>
          <a:prstGeom prst="rect">
            <a:avLst/>
          </a:prstGeom>
        </p:spPr>
      </p:pic>
      <p:grpSp>
        <p:nvGrpSpPr>
          <p:cNvPr id="2" name="Group 28"/>
          <p:cNvGrpSpPr/>
          <p:nvPr/>
        </p:nvGrpSpPr>
        <p:grpSpPr bwMode="auto">
          <a:xfrm>
            <a:off x="430867" y="1144918"/>
            <a:ext cx="2069265" cy="705014"/>
            <a:chOff x="688" y="542"/>
            <a:chExt cx="2841" cy="719"/>
          </a:xfrm>
        </p:grpSpPr>
        <p:sp>
          <p:nvSpPr>
            <p:cNvPr id="7" name="Freeform 29"/>
            <p:cNvSpPr/>
            <p:nvPr/>
          </p:nvSpPr>
          <p:spPr bwMode="auto">
            <a:xfrm>
              <a:off x="688" y="1079"/>
              <a:ext cx="654" cy="182"/>
            </a:xfrm>
            <a:custGeom>
              <a:avLst/>
              <a:gdLst>
                <a:gd name="T0" fmla="*/ 245 w 571"/>
                <a:gd name="T1" fmla="*/ 0 h 148"/>
                <a:gd name="T2" fmla="*/ 0 w 571"/>
                <a:gd name="T3" fmla="*/ 15 h 148"/>
                <a:gd name="T4" fmla="*/ 584 w 571"/>
                <a:gd name="T5" fmla="*/ 224 h 148"/>
                <a:gd name="T6" fmla="*/ 749 w 571"/>
                <a:gd name="T7" fmla="*/ 216 h 148"/>
                <a:gd name="T8" fmla="*/ 245 w 571"/>
                <a:gd name="T9" fmla="*/ 0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1"/>
                <a:gd name="T16" fmla="*/ 0 h 148"/>
                <a:gd name="T17" fmla="*/ 571 w 571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1" h="148">
                  <a:moveTo>
                    <a:pt x="187" y="0"/>
                  </a:moveTo>
                  <a:lnTo>
                    <a:pt x="0" y="10"/>
                  </a:lnTo>
                  <a:lnTo>
                    <a:pt x="445" y="148"/>
                  </a:lnTo>
                  <a:lnTo>
                    <a:pt x="571" y="143"/>
                  </a:lnTo>
                  <a:lnTo>
                    <a:pt x="187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242424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30"/>
            <p:cNvSpPr/>
            <p:nvPr/>
          </p:nvSpPr>
          <p:spPr bwMode="auto">
            <a:xfrm>
              <a:off x="813" y="598"/>
              <a:ext cx="393" cy="632"/>
            </a:xfrm>
            <a:custGeom>
              <a:avLst/>
              <a:gdLst>
                <a:gd name="T0" fmla="*/ 23 w 325"/>
                <a:gd name="T1" fmla="*/ 0 h 487"/>
                <a:gd name="T2" fmla="*/ 0 w 325"/>
                <a:gd name="T3" fmla="*/ 644 h 487"/>
                <a:gd name="T4" fmla="*/ 475 w 325"/>
                <a:gd name="T5" fmla="*/ 820 h 487"/>
                <a:gd name="T6" fmla="*/ 475 w 325"/>
                <a:gd name="T7" fmla="*/ 152 h 487"/>
                <a:gd name="T8" fmla="*/ 23 w 325"/>
                <a:gd name="T9" fmla="*/ 0 h 4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5"/>
                <a:gd name="T16" fmla="*/ 0 h 487"/>
                <a:gd name="T17" fmla="*/ 325 w 325"/>
                <a:gd name="T18" fmla="*/ 487 h 4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5" h="487">
                  <a:moveTo>
                    <a:pt x="16" y="0"/>
                  </a:moveTo>
                  <a:cubicBezTo>
                    <a:pt x="16" y="0"/>
                    <a:pt x="37" y="218"/>
                    <a:pt x="0" y="382"/>
                  </a:cubicBezTo>
                  <a:cubicBezTo>
                    <a:pt x="325" y="487"/>
                    <a:pt x="325" y="487"/>
                    <a:pt x="325" y="487"/>
                  </a:cubicBezTo>
                  <a:cubicBezTo>
                    <a:pt x="325" y="90"/>
                    <a:pt x="325" y="90"/>
                    <a:pt x="325" y="90"/>
                  </a:cubicBezTo>
                  <a:lnTo>
                    <a:pt x="16" y="0"/>
                  </a:lnTo>
                  <a:close/>
                </a:path>
              </a:pathLst>
            </a:custGeom>
            <a:gradFill rotWithShape="1">
              <a:gsLst>
                <a:gs pos="0">
                  <a:srgbClr val="E9EAEA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31"/>
            <p:cNvSpPr/>
            <p:nvPr/>
          </p:nvSpPr>
          <p:spPr bwMode="auto">
            <a:xfrm>
              <a:off x="688" y="542"/>
              <a:ext cx="533" cy="719"/>
            </a:xfrm>
            <a:custGeom>
              <a:avLst/>
              <a:gdLst>
                <a:gd name="T0" fmla="*/ 622 w 441"/>
                <a:gd name="T1" fmla="*/ 225 h 555"/>
                <a:gd name="T2" fmla="*/ 25 w 441"/>
                <a:gd name="T3" fmla="*/ 0 h 555"/>
                <a:gd name="T4" fmla="*/ 21 w 441"/>
                <a:gd name="T5" fmla="*/ 0 h 555"/>
                <a:gd name="T6" fmla="*/ 22 w 441"/>
                <a:gd name="T7" fmla="*/ 27 h 555"/>
                <a:gd name="T8" fmla="*/ 601 w 441"/>
                <a:gd name="T9" fmla="*/ 246 h 555"/>
                <a:gd name="T10" fmla="*/ 602 w 441"/>
                <a:gd name="T11" fmla="*/ 904 h 555"/>
                <a:gd name="T12" fmla="*/ 0 w 441"/>
                <a:gd name="T13" fmla="*/ 711 h 555"/>
                <a:gd name="T14" fmla="*/ 0 w 441"/>
                <a:gd name="T15" fmla="*/ 732 h 555"/>
                <a:gd name="T16" fmla="*/ 602 w 441"/>
                <a:gd name="T17" fmla="*/ 931 h 555"/>
                <a:gd name="T18" fmla="*/ 624 w 441"/>
                <a:gd name="T19" fmla="*/ 931 h 555"/>
                <a:gd name="T20" fmla="*/ 622 w 441"/>
                <a:gd name="T21" fmla="*/ 225 h 5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1"/>
                <a:gd name="T34" fmla="*/ 0 h 555"/>
                <a:gd name="T35" fmla="*/ 441 w 441"/>
                <a:gd name="T36" fmla="*/ 555 h 5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1" h="555">
                  <a:moveTo>
                    <a:pt x="426" y="134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411" y="147"/>
                    <a:pt x="411" y="147"/>
                    <a:pt x="411" y="147"/>
                  </a:cubicBezTo>
                  <a:cubicBezTo>
                    <a:pt x="411" y="147"/>
                    <a:pt x="427" y="235"/>
                    <a:pt x="412" y="539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412" y="555"/>
                    <a:pt x="412" y="555"/>
                    <a:pt x="412" y="555"/>
                  </a:cubicBezTo>
                  <a:cubicBezTo>
                    <a:pt x="427" y="555"/>
                    <a:pt x="427" y="555"/>
                    <a:pt x="427" y="555"/>
                  </a:cubicBezTo>
                  <a:cubicBezTo>
                    <a:pt x="441" y="270"/>
                    <a:pt x="426" y="134"/>
                    <a:pt x="426" y="134"/>
                  </a:cubicBezTo>
                  <a:close/>
                </a:path>
              </a:pathLst>
            </a:custGeom>
            <a:gradFill rotWithShape="1">
              <a:gsLst>
                <a:gs pos="0">
                  <a:srgbClr val="C0C0C0"/>
                </a:gs>
                <a:gs pos="100000">
                  <a:srgbClr val="C00000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32"/>
            <p:cNvSpPr/>
            <p:nvPr/>
          </p:nvSpPr>
          <p:spPr bwMode="auto">
            <a:xfrm>
              <a:off x="708" y="542"/>
              <a:ext cx="2735" cy="174"/>
            </a:xfrm>
            <a:custGeom>
              <a:avLst/>
              <a:gdLst>
                <a:gd name="T0" fmla="*/ 3135 w 2386"/>
                <a:gd name="T1" fmla="*/ 207 h 142"/>
                <a:gd name="T2" fmla="*/ 2698 w 2386"/>
                <a:gd name="T3" fmla="*/ 61 h 142"/>
                <a:gd name="T4" fmla="*/ 0 w 2386"/>
                <a:gd name="T5" fmla="*/ 0 h 142"/>
                <a:gd name="T6" fmla="*/ 566 w 2386"/>
                <a:gd name="T7" fmla="*/ 213 h 142"/>
                <a:gd name="T8" fmla="*/ 575 w 2386"/>
                <a:gd name="T9" fmla="*/ 202 h 142"/>
                <a:gd name="T10" fmla="*/ 3135 w 2386"/>
                <a:gd name="T11" fmla="*/ 207 h 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86"/>
                <a:gd name="T19" fmla="*/ 0 h 142"/>
                <a:gd name="T20" fmla="*/ 2386 w 2386"/>
                <a:gd name="T21" fmla="*/ 142 h 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86" h="142">
                  <a:moveTo>
                    <a:pt x="2386" y="138"/>
                  </a:moveTo>
                  <a:lnTo>
                    <a:pt x="2054" y="41"/>
                  </a:lnTo>
                  <a:lnTo>
                    <a:pt x="0" y="0"/>
                  </a:lnTo>
                  <a:lnTo>
                    <a:pt x="431" y="142"/>
                  </a:lnTo>
                  <a:lnTo>
                    <a:pt x="438" y="135"/>
                  </a:lnTo>
                  <a:lnTo>
                    <a:pt x="2386" y="138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33"/>
            <p:cNvSpPr/>
            <p:nvPr/>
          </p:nvSpPr>
          <p:spPr bwMode="auto">
            <a:xfrm>
              <a:off x="1202" y="708"/>
              <a:ext cx="2327" cy="553"/>
            </a:xfrm>
            <a:custGeom>
              <a:avLst/>
              <a:gdLst>
                <a:gd name="T0" fmla="*/ 2710 w 1924"/>
                <a:gd name="T1" fmla="*/ 5 h 427"/>
                <a:gd name="T2" fmla="*/ 10 w 1924"/>
                <a:gd name="T3" fmla="*/ 0 h 427"/>
                <a:gd name="T4" fmla="*/ 0 w 1924"/>
                <a:gd name="T5" fmla="*/ 10 h 427"/>
                <a:gd name="T6" fmla="*/ 2 w 1924"/>
                <a:gd name="T7" fmla="*/ 716 h 427"/>
                <a:gd name="T8" fmla="*/ 2731 w 1924"/>
                <a:gd name="T9" fmla="*/ 635 h 427"/>
                <a:gd name="T10" fmla="*/ 2731 w 1924"/>
                <a:gd name="T11" fmla="*/ 12 h 427"/>
                <a:gd name="T12" fmla="*/ 2710 w 1924"/>
                <a:gd name="T13" fmla="*/ 5 h 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24"/>
                <a:gd name="T22" fmla="*/ 0 h 427"/>
                <a:gd name="T23" fmla="*/ 1924 w 1924"/>
                <a:gd name="T24" fmla="*/ 427 h 4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24" h="427">
                  <a:moveTo>
                    <a:pt x="1853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6" y="142"/>
                    <a:pt x="2" y="427"/>
                  </a:cubicBezTo>
                  <a:cubicBezTo>
                    <a:pt x="1867" y="378"/>
                    <a:pt x="1867" y="378"/>
                    <a:pt x="1867" y="378"/>
                  </a:cubicBezTo>
                  <a:cubicBezTo>
                    <a:pt x="1867" y="378"/>
                    <a:pt x="1924" y="194"/>
                    <a:pt x="1867" y="7"/>
                  </a:cubicBezTo>
                  <a:lnTo>
                    <a:pt x="1853" y="3"/>
                  </a:lnTo>
                  <a:close/>
                </a:path>
              </a:pathLst>
            </a:custGeom>
            <a:solidFill>
              <a:srgbClr val="0070C0"/>
            </a:solidFill>
            <a:ln w="9525">
              <a:noFill/>
              <a:rou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kumimoji="0" lang="en-US" altLang="zh-CN" sz="32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altLang="zh-CN" sz="3200" b="0" i="0" u="none" strike="noStrike" kern="0" cap="none" spc="0" normalizeH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kumimoji="0" lang="en-US" altLang="zh-CN" sz="3200" b="0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: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98653" y="2713887"/>
            <a:ext cx="109149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 dirty="0" smtClean="0">
                <a:latin typeface="+mj-lt"/>
              </a:rPr>
              <a:t>(1) </a:t>
            </a:r>
            <a:r>
              <a:rPr lang="vi-VN" sz="2800" dirty="0" smtClean="0"/>
              <a:t> </a:t>
            </a:r>
            <a:r>
              <a:rPr lang="vi-VN" sz="2800" i="1" dirty="0" smtClean="0">
                <a:latin typeface="+mj-lt"/>
              </a:rPr>
              <a:t>Việc chuẩn bị </a:t>
            </a:r>
            <a:r>
              <a:rPr lang="vi-VN" sz="2800" b="1" i="1" dirty="0" smtClean="0">
                <a:latin typeface="+mj-lt"/>
              </a:rPr>
              <a:t>quần áo</a:t>
            </a:r>
            <a:r>
              <a:rPr lang="vi-VN" sz="2800" i="1" dirty="0" smtClean="0">
                <a:latin typeface="+mj-lt"/>
              </a:rPr>
              <a:t> mới, giày nón mới, cặp sách mới, tập vở mới, mọi thứ đâu đó đã sẵn sàng, khiến con cảm nhận được sự quan trọng của ngày khai trường.</a:t>
            </a:r>
            <a:endParaRPr lang="en-US" sz="2800" i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5504" y="4508388"/>
            <a:ext cx="108339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i="1" dirty="0" smtClean="0">
                <a:latin typeface="+mj-lt"/>
              </a:rPr>
              <a:t>(2) Mẹ không lo, nhưng vẫn không ngủ được. Cứ nhắm mắt lại là dường như vang lên bên tai tiếng đọc bài </a:t>
            </a:r>
            <a:r>
              <a:rPr lang="vi-VN" sz="2800" b="1" i="1" dirty="0" smtClean="0">
                <a:latin typeface="+mj-lt"/>
              </a:rPr>
              <a:t>trầm bổng </a:t>
            </a:r>
            <a:r>
              <a:rPr lang="vi-VN" sz="2800" i="1" dirty="0" smtClean="0">
                <a:latin typeface="+mj-lt"/>
              </a:rPr>
              <a:t>[...].</a:t>
            </a:r>
            <a:endParaRPr lang="en-US" sz="2800" i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02651" y="1093822"/>
            <a:ext cx="8063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uần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bổng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42796" y="1735240"/>
            <a:ext cx="297469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87380" y="1660541"/>
            <a:ext cx="19950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8004" y="4235881"/>
            <a:ext cx="2398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Trầm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bổng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837886" y="3910647"/>
            <a:ext cx="31995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2621283" y="1260288"/>
            <a:ext cx="902525" cy="449232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8310623" y="2805680"/>
            <a:ext cx="36807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Từ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ghép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đẳng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lập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Brace 17"/>
          <p:cNvSpPr/>
          <p:nvPr/>
        </p:nvSpPr>
        <p:spPr>
          <a:xfrm>
            <a:off x="7345674" y="1250642"/>
            <a:ext cx="902525" cy="449232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22" grpId="0"/>
      <p:bldP spid="23" grpId="0" animBg="1"/>
      <p:bldP spid="2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22141" y="262731"/>
            <a:ext cx="1811696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5" rIns="91431" bIns="457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Ghi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itchFamily="18" charset="0"/>
                <a:ea typeface="迷你简卡通" pitchFamily="65" charset="-122"/>
                <a:cs typeface="Times New Roman" pitchFamily="18" charset="0"/>
              </a:rPr>
              <a:t>nhớ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ea typeface="迷你简卡通" pitchFamily="65" charset="-122"/>
              <a:cs typeface="Times New Roman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3" y="119232"/>
            <a:ext cx="697656" cy="6975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56772" y="152810"/>
            <a:ext cx="4108817" cy="74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4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loại</a:t>
            </a:r>
            <a:r>
              <a:rPr lang="en-US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4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ghép</a:t>
            </a:r>
            <a:endParaRPr lang="en-US" sz="3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69531" y="2928414"/>
            <a:ext cx="38350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bình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đẳng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ngữ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pháp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phân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ra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3600" dirty="0"/>
          </a:p>
        </p:txBody>
      </p:sp>
      <p:sp>
        <p:nvSpPr>
          <p:cNvPr id="17" name="Rectangle 16"/>
          <p:cNvSpPr/>
          <p:nvPr/>
        </p:nvSpPr>
        <p:spPr>
          <a:xfrm>
            <a:off x="1014485" y="2817210"/>
            <a:ext cx="43490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bổ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sung,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rõ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nghĩa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cho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algn="just"/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Thông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thường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chính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đứng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trước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đứng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3600" dirty="0"/>
          </a:p>
        </p:txBody>
      </p:sp>
      <p:pic>
        <p:nvPicPr>
          <p:cNvPr id="18" name="Picture 17" descr="73n58PIC49cJmj40j94458PIC_PIC2018.png"/>
          <p:cNvPicPr>
            <a:picLocks noChangeAspect="1"/>
          </p:cNvPicPr>
          <p:nvPr/>
        </p:nvPicPr>
        <p:blipFill>
          <a:blip r:embed="rId4" cstate="print"/>
          <a:srcRect l="52836" t="65850" r="2125" b="7330"/>
          <a:stretch>
            <a:fillRect/>
          </a:stretch>
        </p:blipFill>
        <p:spPr>
          <a:xfrm>
            <a:off x="6769280" y="1119120"/>
            <a:ext cx="4640239" cy="1471175"/>
          </a:xfrm>
          <a:prstGeom prst="rect">
            <a:avLst/>
          </a:prstGeom>
        </p:spPr>
      </p:pic>
      <p:pic>
        <p:nvPicPr>
          <p:cNvPr id="19" name="Picture 18" descr="73n58PIC49cJmj40j94458PIC_PIC2018.png"/>
          <p:cNvPicPr>
            <a:picLocks noChangeAspect="1"/>
          </p:cNvPicPr>
          <p:nvPr/>
        </p:nvPicPr>
        <p:blipFill>
          <a:blip r:embed="rId4" cstate="print"/>
          <a:srcRect l="3790" t="65796" r="49423" b="6076"/>
          <a:stretch>
            <a:fillRect/>
          </a:stretch>
        </p:blipFill>
        <p:spPr>
          <a:xfrm>
            <a:off x="914415" y="1132764"/>
            <a:ext cx="4503762" cy="161043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28096" y="1784023"/>
            <a:ext cx="4052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ghép</a:t>
            </a:r>
            <a:r>
              <a:rPr lang="en-US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chính</a:t>
            </a:r>
            <a:r>
              <a:rPr lang="en-US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phụ</a:t>
            </a:r>
            <a:r>
              <a:rPr lang="en-US" sz="36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3600" b="1" dirty="0"/>
          </a:p>
        </p:txBody>
      </p:sp>
      <p:sp>
        <p:nvSpPr>
          <p:cNvPr id="21" name="Rectangle 20"/>
          <p:cNvSpPr/>
          <p:nvPr/>
        </p:nvSpPr>
        <p:spPr>
          <a:xfrm>
            <a:off x="7019796" y="1702136"/>
            <a:ext cx="4169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Từ</a:t>
            </a:r>
            <a:r>
              <a:rPr lang="en-US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ghép</a:t>
            </a:r>
            <a:r>
              <a:rPr lang="en-US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đẳng</a:t>
            </a:r>
            <a:r>
              <a:rPr lang="en-US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lập</a:t>
            </a:r>
            <a:r>
              <a:rPr lang="en-US" sz="40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en-US" sz="40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17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1161</Words>
  <Application>Microsoft Office PowerPoint</Application>
  <PresentationFormat>Custom</PresentationFormat>
  <Paragraphs>126</Paragraphs>
  <Slides>28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主题​​</vt:lpstr>
      <vt:lpstr>Nối cột A với cột B để tạo thành các từ hợp nghĩa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iTianKong.com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</dc:title>
  <dc:creator>Windows 用户</dc:creator>
  <cp:lastModifiedBy>huy_ctn</cp:lastModifiedBy>
  <cp:revision>59</cp:revision>
  <dcterms:created xsi:type="dcterms:W3CDTF">2017-02-15T15:55:00Z</dcterms:created>
  <dcterms:modified xsi:type="dcterms:W3CDTF">2021-09-10T13:29:02Z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